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9"/>
  </p:notesMasterIdLst>
  <p:sldIdLst>
    <p:sldId id="278" r:id="rId3"/>
    <p:sldId id="282" r:id="rId4"/>
    <p:sldId id="279" r:id="rId5"/>
    <p:sldId id="281" r:id="rId6"/>
    <p:sldId id="283" r:id="rId7"/>
    <p:sldId id="284" r:id="rId8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D2D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9" autoAdjust="0"/>
    <p:restoredTop sz="95489" autoAdjust="0"/>
  </p:normalViewPr>
  <p:slideViewPr>
    <p:cSldViewPr showGuides="1">
      <p:cViewPr varScale="1">
        <p:scale>
          <a:sx n="65" d="100"/>
          <a:sy n="65" d="100"/>
        </p:scale>
        <p:origin x="14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D49AFC-D5A7-45EB-A2F7-34B986ADCD44}" type="datetimeFigureOut">
              <a:rPr lang="it-IT" smtClean="0"/>
              <a:t>02/05/2018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36616F-9792-4C4A-AF62-72ED18E074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07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616F-9792-4C4A-AF62-72ED18E0749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31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616F-9792-4C4A-AF62-72ED18E0749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42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616F-9792-4C4A-AF62-72ED18E0749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96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616F-9792-4C4A-AF62-72ED18E0749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26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616F-9792-4C4A-AF62-72ED18E0749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448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6616F-9792-4C4A-AF62-72ED18E0749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71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42" y="188641"/>
            <a:ext cx="1679570" cy="541194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0" y="836712"/>
            <a:ext cx="87680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 userDrawn="1"/>
        </p:nvCxnSpPr>
        <p:spPr>
          <a:xfrm>
            <a:off x="-4016" y="908720"/>
            <a:ext cx="8768087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90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46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776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93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29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9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539750" y="1268413"/>
            <a:ext cx="7920038" cy="3384550"/>
            <a:chOff x="331912" y="2386212"/>
            <a:chExt cx="6781088" cy="3383290"/>
          </a:xfrm>
        </p:grpSpPr>
        <p:pic>
          <p:nvPicPr>
            <p:cNvPr id="3" name="Picture 4" descr="http://www.ls-lug.org/wordpress/wp-content/uploads/Logo-Regione-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44" b="19460"/>
            <a:stretch>
              <a:fillRect/>
            </a:stretch>
          </p:blipFill>
          <p:spPr bwMode="auto">
            <a:xfrm>
              <a:off x="3352800" y="2386212"/>
              <a:ext cx="3760200" cy="180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9"/>
            <p:cNvSpPr txBox="1">
              <a:spLocks noChangeArrowheads="1"/>
            </p:cNvSpPr>
            <p:nvPr userDrawn="1"/>
          </p:nvSpPr>
          <p:spPr bwMode="auto">
            <a:xfrm>
              <a:off x="577929" y="4514256"/>
              <a:ext cx="6264588" cy="1255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endParaRPr lang="it-IT" sz="1600" dirty="0" smtClean="0">
                <a:solidFill>
                  <a:srgbClr val="000000"/>
                </a:solidFill>
              </a:endParaRPr>
            </a:p>
            <a:p>
              <a:pPr algn="ctr" fontAlgn="base">
                <a:lnSpc>
                  <a:spcPts val="3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it-IT" sz="2000" b="1" dirty="0" smtClean="0">
                  <a:solidFill>
                    <a:srgbClr val="800000"/>
                  </a:solidFill>
                  <a:latin typeface="Verdana" pitchFamily="34" charset="0"/>
                </a:rPr>
                <a:t>ATTIVITÀ DI ANALISI SUL SERVIZIO CUP ATTUALMENTE IN ESSERE PRESSO LE AA.SS. DELLA REGIONE LAZIO  </a:t>
              </a:r>
            </a:p>
          </p:txBody>
        </p:sp>
        <p:pic>
          <p:nvPicPr>
            <p:cNvPr id="5" name="Picture 11" descr="http://www.ls-lug.org/wordpress/wp-content/uploads/Logo-Regione-4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6"/>
            <a:stretch>
              <a:fillRect/>
            </a:stretch>
          </p:blipFill>
          <p:spPr bwMode="auto">
            <a:xfrm>
              <a:off x="331912" y="2386212"/>
              <a:ext cx="2971800" cy="2245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egnaposto numero diapositiva 2"/>
          <p:cNvSpPr txBox="1">
            <a:spLocks/>
          </p:cNvSpPr>
          <p:nvPr userDrawn="1"/>
        </p:nvSpPr>
        <p:spPr bwMode="auto">
          <a:xfrm>
            <a:off x="3922713" y="6400800"/>
            <a:ext cx="206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anose="05000000000000000000" pitchFamily="2" charset="2"/>
              <a:buNone/>
            </a:pPr>
            <a:fld id="{7114B66C-040B-4C04-9094-CFE8D67760B5}" type="slidenum">
              <a:rPr lang="it-IT" altLang="it-IT" sz="1000" b="1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SzPct val="70000"/>
                <a:buFont typeface="Wingdings" panose="05000000000000000000" pitchFamily="2" charset="2"/>
                <a:buNone/>
              </a:pPr>
              <a:t>‹N›</a:t>
            </a:fld>
            <a:endParaRPr lang="it-IT" altLang="it-IT" sz="1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04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12875"/>
            <a:ext cx="8231187" cy="451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81013" y="3581400"/>
            <a:ext cx="8231187" cy="8636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09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01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581400"/>
            <a:ext cx="8231187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38600" cy="45196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040187" cy="45196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146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86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142" y="188641"/>
            <a:ext cx="1679570" cy="541194"/>
          </a:xfrm>
          <a:prstGeom prst="rect">
            <a:avLst/>
          </a:prstGeom>
        </p:spPr>
      </p:pic>
      <p:cxnSp>
        <p:nvCxnSpPr>
          <p:cNvPr id="6" name="Connettore 1 5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>
            <a:off x="-4016" y="908720"/>
            <a:ext cx="9148016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91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581400"/>
            <a:ext cx="8231187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218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457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107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292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581400"/>
            <a:ext cx="8231187" cy="863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12875"/>
            <a:ext cx="8231187" cy="4519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165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00025"/>
            <a:ext cx="2057400" cy="57324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2975" cy="57324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96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 userDrawn="1"/>
        </p:nvSpPr>
        <p:spPr>
          <a:xfrm>
            <a:off x="2629252" y="6567155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it-IT" sz="1000" b="1" i="1" dirty="0" smtClean="0">
                <a:solidFill>
                  <a:srgbClr val="99CC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it-IT" altLang="it-IT" sz="1000" b="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S.p.a.</a:t>
            </a:r>
            <a:r>
              <a:rPr lang="it-IT" altLang="it-IT" sz="1000" b="0" i="1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Area Sanità e Sistemi Centrali di accesso – Giugno 2015 </a:t>
            </a:r>
            <a:endParaRPr lang="it-IT" altLang="it-IT" sz="1000" b="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7039" cy="781969"/>
          </a:xfrm>
          <a:prstGeom prst="rect">
            <a:avLst/>
          </a:prstGeom>
        </p:spPr>
      </p:pic>
      <p:sp>
        <p:nvSpPr>
          <p:cNvPr id="5" name="Ovale 4"/>
          <p:cNvSpPr/>
          <p:nvPr userDrawn="1"/>
        </p:nvSpPr>
        <p:spPr>
          <a:xfrm>
            <a:off x="8244408" y="6093296"/>
            <a:ext cx="648072" cy="607849"/>
          </a:xfrm>
          <a:prstGeom prst="ellipse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8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 userDrawn="1"/>
        </p:nvSpPr>
        <p:spPr>
          <a:xfrm>
            <a:off x="2629252" y="6567155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it-IT" sz="1000" b="1" i="1" dirty="0" smtClean="0">
                <a:solidFill>
                  <a:srgbClr val="99CC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</a:t>
            </a:r>
            <a:r>
              <a:rPr lang="it-IT" altLang="it-IT" sz="1000" b="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S.p.a.</a:t>
            </a:r>
            <a:r>
              <a:rPr lang="it-IT" altLang="it-IT" sz="1000" b="0" i="1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Area Sanità e Sistemi Centrali di accesso – Giugno 2015 </a:t>
            </a:r>
            <a:endParaRPr lang="it-IT" altLang="it-IT" sz="1000" b="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3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21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70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43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0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68F0-4C53-4CD2-B82F-16BF5C6B1985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6172736a-12f4-44c6-aa86-5e999830fe85@region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6358"/>
            <a:ext cx="864096" cy="49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0142" y="188640"/>
            <a:ext cx="1751578" cy="564397"/>
          </a:xfrm>
          <a:prstGeom prst="rect">
            <a:avLst/>
          </a:prstGeom>
        </p:spPr>
      </p:pic>
      <p:cxnSp>
        <p:nvCxnSpPr>
          <p:cNvPr id="10" name="Connettore 1 9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 userDrawn="1"/>
        </p:nvCxnSpPr>
        <p:spPr>
          <a:xfrm>
            <a:off x="-4016" y="908720"/>
            <a:ext cx="9144000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49" r:id="rId3"/>
    <p:sldLayoutId id="2147483660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"/>
          <p:cNvSpPr>
            <a:spLocks noChangeShapeType="1"/>
          </p:cNvSpPr>
          <p:nvPr/>
        </p:nvSpPr>
        <p:spPr bwMode="auto">
          <a:xfrm flipH="1">
            <a:off x="228600" y="6248400"/>
            <a:ext cx="865505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Immagin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75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6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Verdan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Verdan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Verdan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Verdana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2400">
          <a:solidFill>
            <a:srgbClr val="646464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anose="020B0604020202020204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enrico.bravi@laziocrea.it" TargetMode="External"/><Relationship Id="rId3" Type="http://schemas.openxmlformats.org/officeDocument/2006/relationships/hyperlink" Target="mailto:abarca@regione.lazio.it" TargetMode="External"/><Relationship Id="rId7" Type="http://schemas.openxmlformats.org/officeDocument/2006/relationships/hyperlink" Target="mailto:antonio.bozza@regione.lazio.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ura.alecci@regione.lazio.it" TargetMode="External"/><Relationship Id="rId11" Type="http://schemas.openxmlformats.org/officeDocument/2006/relationships/image" Target="../media/image24.png"/><Relationship Id="rId5" Type="http://schemas.openxmlformats.org/officeDocument/2006/relationships/hyperlink" Target="mailto:evolpe@regione.lazio.it" TargetMode="External"/><Relationship Id="rId10" Type="http://schemas.openxmlformats.org/officeDocument/2006/relationships/hyperlink" Target="mailto:Assistenza.anagrafevaccinale@regione.lazio.it" TargetMode="External"/><Relationship Id="rId4" Type="http://schemas.openxmlformats.org/officeDocument/2006/relationships/hyperlink" Target="mailto:pcioli@regione.lazio.it" TargetMode="External"/><Relationship Id="rId9" Type="http://schemas.openxmlformats.org/officeDocument/2006/relationships/hyperlink" Target="mailto:gianluca.cristofari@laziocrea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172736a-12f4-44c6-aa86-5e999830fe85@reg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6358"/>
            <a:ext cx="864096" cy="49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42" y="188640"/>
            <a:ext cx="1751578" cy="56439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835911"/>
            <a:ext cx="7945036" cy="383344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911670" y="15567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Anagrafe Vaccinale della Regione Lazio</a:t>
            </a:r>
            <a:endParaRPr lang="it-IT" sz="3600" dirty="0">
              <a:solidFill>
                <a:schemeClr val="tx2"/>
              </a:solidFill>
              <a:latin typeface="Gotham Light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uppo 1043"/>
          <p:cNvGrpSpPr/>
          <p:nvPr/>
        </p:nvGrpSpPr>
        <p:grpSpPr>
          <a:xfrm>
            <a:off x="6302954" y="1772816"/>
            <a:ext cx="2661534" cy="3960439"/>
            <a:chOff x="3753002" y="1247262"/>
            <a:chExt cx="2476820" cy="2981212"/>
          </a:xfrm>
        </p:grpSpPr>
        <p:sp>
          <p:nvSpPr>
            <p:cNvPr id="50" name="Rettangolo arrotondato 49"/>
            <p:cNvSpPr/>
            <p:nvPr/>
          </p:nvSpPr>
          <p:spPr>
            <a:xfrm>
              <a:off x="3753002" y="1247262"/>
              <a:ext cx="2476820" cy="2981212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&gt;</a:t>
              </a:r>
              <a:endParaRPr lang="it-IT" dirty="0"/>
            </a:p>
          </p:txBody>
        </p:sp>
        <p:pic>
          <p:nvPicPr>
            <p:cNvPr id="1024" name="Immagine 10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1303" y="1555893"/>
              <a:ext cx="2016224" cy="2410458"/>
            </a:xfrm>
            <a:prstGeom prst="rect">
              <a:avLst/>
            </a:prstGeom>
            <a:noFill/>
          </p:spPr>
        </p:pic>
      </p:grpSp>
      <p:sp>
        <p:nvSpPr>
          <p:cNvPr id="243" name="Rettangolo arrotondato 242"/>
          <p:cNvSpPr/>
          <p:nvPr/>
        </p:nvSpPr>
        <p:spPr>
          <a:xfrm>
            <a:off x="755576" y="1916832"/>
            <a:ext cx="3960440" cy="4032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2" name="CasellaDiTesto 251"/>
          <p:cNvSpPr txBox="1"/>
          <p:nvPr/>
        </p:nvSpPr>
        <p:spPr>
          <a:xfrm>
            <a:off x="899592" y="110558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rPr>
              <a:t>Obiettivi Principali</a:t>
            </a:r>
            <a:endParaRPr lang="it-IT" sz="2800" dirty="0">
              <a:solidFill>
                <a:schemeClr val="tx2"/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6790" y="2470244"/>
            <a:ext cx="5547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La realizzazione dell’Anagrafe Vaccinale Unica della Regione è uno degli obiettivi principali del Piano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Nazionale della Prevenzione Vaccinale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2017-2019. </a:t>
            </a:r>
          </a:p>
          <a:p>
            <a:pPr algn="just"/>
            <a:endParaRPr lang="it-IT" sz="1200" dirty="0" smtClean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algn="just"/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Il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sistema, inoltre,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permette :</a:t>
            </a:r>
            <a:endParaRPr lang="it-IT" sz="1200" dirty="0" smtClean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algn="just"/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269875" indent="-269875" algn="just"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di adempiere alla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Legge del 31 luglio 2017, n.119 (conversione del decreto-legge 7 giugno 2017, n.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73 sugli obblighi vaccinali);</a:t>
            </a:r>
          </a:p>
          <a:p>
            <a:pPr algn="just"/>
            <a:endParaRPr lang="it-IT" sz="1200" dirty="0" smtClean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269875" indent="-269875" algn="just"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di raccogliere le vaccinazioni dei cittadini in un unico sistema regionale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integrato;</a:t>
            </a:r>
            <a:endParaRPr lang="it-IT" sz="1200" dirty="0" smtClean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269875" indent="-269875" algn="just">
              <a:buFont typeface="Wingdings" panose="05000000000000000000" pitchFamily="2" charset="2"/>
              <a:buChar char="Ø"/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269875" indent="-269875" algn="just"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di verificare lo stato vaccinale del cittadino completo delle somministrazioni eseguite su tutto il territorio;</a:t>
            </a:r>
          </a:p>
          <a:p>
            <a:pPr algn="just"/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269875" indent="-269875" algn="just">
              <a:buFont typeface="Wingdings" panose="05000000000000000000" pitchFamily="2" charset="2"/>
              <a:buChar char="Ø"/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ttangolo arrotondato 242"/>
          <p:cNvSpPr/>
          <p:nvPr/>
        </p:nvSpPr>
        <p:spPr>
          <a:xfrm>
            <a:off x="666590" y="1801270"/>
            <a:ext cx="3960440" cy="4032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2" name="CasellaDiTesto 251"/>
          <p:cNvSpPr txBox="1"/>
          <p:nvPr/>
        </p:nvSpPr>
        <p:spPr>
          <a:xfrm>
            <a:off x="971600" y="103357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r>
              <a:rPr lang="it-IT" dirty="0"/>
              <a:t>Funzionalità principali del sistema</a:t>
            </a:r>
          </a:p>
        </p:txBody>
      </p:sp>
      <p:sp>
        <p:nvSpPr>
          <p:cNvPr id="254" name="CasellaDiTesto 253"/>
          <p:cNvSpPr txBox="1"/>
          <p:nvPr/>
        </p:nvSpPr>
        <p:spPr>
          <a:xfrm>
            <a:off x="3777177" y="1818690"/>
            <a:ext cx="4971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Registrazione al sistema dei dirigenti scolastici e degli enti gestori pubblici e privati</a:t>
            </a:r>
          </a:p>
          <a:p>
            <a:pPr marL="269875" indent="-2698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Upload del file .CSV degli elenchi degli alunni</a:t>
            </a:r>
          </a:p>
          <a:p>
            <a:pPr marL="269875" indent="-2698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Cruscotto di lavoro per la gestione dei plessi e degli elenchi alunni;</a:t>
            </a:r>
          </a:p>
          <a:p>
            <a:pPr marL="269875" indent="-2698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Sistema di revisione e integrazione dei dati trasmessi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  <p:grpSp>
        <p:nvGrpSpPr>
          <p:cNvPr id="255" name="Gruppo 254"/>
          <p:cNvGrpSpPr/>
          <p:nvPr/>
        </p:nvGrpSpPr>
        <p:grpSpPr>
          <a:xfrm>
            <a:off x="405477" y="1991161"/>
            <a:ext cx="3014395" cy="1417376"/>
            <a:chOff x="107504" y="1530427"/>
            <a:chExt cx="3842327" cy="1742946"/>
          </a:xfrm>
        </p:grpSpPr>
        <p:grpSp>
          <p:nvGrpSpPr>
            <p:cNvPr id="256" name="Gruppo 255"/>
            <p:cNvGrpSpPr/>
            <p:nvPr/>
          </p:nvGrpSpPr>
          <p:grpSpPr>
            <a:xfrm>
              <a:off x="107504" y="1533057"/>
              <a:ext cx="1872208" cy="814436"/>
              <a:chOff x="107504" y="1515489"/>
              <a:chExt cx="2088232" cy="1012936"/>
            </a:xfrm>
          </p:grpSpPr>
          <p:pic>
            <p:nvPicPr>
              <p:cNvPr id="268" name="Immagine 2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010" y="1634993"/>
                <a:ext cx="1747546" cy="522462"/>
              </a:xfrm>
              <a:prstGeom prst="rect">
                <a:avLst/>
              </a:prstGeom>
            </p:spPr>
          </p:pic>
          <p:sp>
            <p:nvSpPr>
              <p:cNvPr id="269" name="Rettangolo arrotondato 268"/>
              <p:cNvSpPr/>
              <p:nvPr/>
            </p:nvSpPr>
            <p:spPr>
              <a:xfrm>
                <a:off x="107504" y="1515489"/>
                <a:ext cx="2088232" cy="1011299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sp>
            <p:nvSpPr>
              <p:cNvPr id="270" name="CasellaDiTesto 269"/>
              <p:cNvSpPr txBox="1"/>
              <p:nvPr/>
            </p:nvSpPr>
            <p:spPr>
              <a:xfrm>
                <a:off x="428771" y="2137264"/>
                <a:ext cx="1712413" cy="39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solidFill>
                      <a:schemeClr val="tx2"/>
                    </a:solidFill>
                  </a:rPr>
                  <a:t>Istituti Scolastici </a:t>
                </a:r>
                <a:endParaRPr lang="it-IT" sz="11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257" name="Immagine 2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8" y="2523713"/>
              <a:ext cx="1407164" cy="598729"/>
            </a:xfrm>
            <a:prstGeom prst="rect">
              <a:avLst/>
            </a:prstGeom>
          </p:spPr>
        </p:pic>
        <p:sp>
          <p:nvSpPr>
            <p:cNvPr id="258" name="Rettangolo arrotondato 257"/>
            <p:cNvSpPr/>
            <p:nvPr/>
          </p:nvSpPr>
          <p:spPr>
            <a:xfrm>
              <a:off x="107504" y="2450168"/>
              <a:ext cx="1872208" cy="813119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66" name="Rettangolo arrotondato 265"/>
            <p:cNvSpPr/>
            <p:nvPr/>
          </p:nvSpPr>
          <p:spPr>
            <a:xfrm>
              <a:off x="2077623" y="1530427"/>
              <a:ext cx="1872208" cy="813119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pic>
          <p:nvPicPr>
            <p:cNvPr id="260" name="Immagine 2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3803" y="1592286"/>
              <a:ext cx="1399848" cy="662745"/>
            </a:xfrm>
            <a:prstGeom prst="rect">
              <a:avLst/>
            </a:prstGeom>
          </p:spPr>
        </p:pic>
        <p:pic>
          <p:nvPicPr>
            <p:cNvPr id="261" name="Immagine 2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4038" y="2444352"/>
              <a:ext cx="1302332" cy="647356"/>
            </a:xfrm>
            <a:prstGeom prst="rect">
              <a:avLst/>
            </a:prstGeom>
          </p:spPr>
        </p:pic>
        <p:sp>
          <p:nvSpPr>
            <p:cNvPr id="264" name="Rettangolo arrotondato 263"/>
            <p:cNvSpPr/>
            <p:nvPr/>
          </p:nvSpPr>
          <p:spPr>
            <a:xfrm>
              <a:off x="2077623" y="2460254"/>
              <a:ext cx="1872208" cy="813119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263" name="CasellaDiTesto 262"/>
            <p:cNvSpPr txBox="1"/>
            <p:nvPr/>
          </p:nvSpPr>
          <p:spPr>
            <a:xfrm>
              <a:off x="2077622" y="2991508"/>
              <a:ext cx="1743014" cy="278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 smtClean="0">
                  <a:solidFill>
                    <a:schemeClr val="tx2"/>
                  </a:solidFill>
                </a:rPr>
                <a:t>Istituti e Asili Privati </a:t>
              </a:r>
              <a:endParaRPr lang="it-IT" sz="1100" dirty="0">
                <a:solidFill>
                  <a:schemeClr val="tx2"/>
                </a:solidFill>
              </a:endParaRPr>
            </a:p>
          </p:txBody>
        </p:sp>
      </p:grpSp>
      <p:sp>
        <p:nvSpPr>
          <p:cNvPr id="284" name="CasellaDiTesto 283"/>
          <p:cNvSpPr txBox="1"/>
          <p:nvPr/>
        </p:nvSpPr>
        <p:spPr>
          <a:xfrm>
            <a:off x="437293" y="4005064"/>
            <a:ext cx="5286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it-IT" sz="1200" dirty="0" smtClean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269875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Verifica e Acquisizione dello stato vaccinale dei cittadini indistintamente dal luogo di somministrazione dei vaccini</a:t>
            </a:r>
          </a:p>
          <a:p>
            <a:pPr marL="269875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Funzionalità di verifica delle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inadempienze</a:t>
            </a:r>
          </a:p>
          <a:p>
            <a:pPr marL="269875" indent="-2698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Gestione delle campagne di Vaccinazioni (integrazione SISMED)</a:t>
            </a:r>
          </a:p>
          <a:p>
            <a:pPr marL="269875" indent="-2698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Integrazione con Anagrafe Sanitaria Unica Regionale</a:t>
            </a:r>
          </a:p>
          <a:p>
            <a:pPr marL="269875" indent="-26987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Integrazione con il Fascicolo Sanitario Elettronico Lazio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724128" y="4077072"/>
            <a:ext cx="3155079" cy="2161850"/>
            <a:chOff x="5076056" y="3959190"/>
            <a:chExt cx="4030998" cy="2696679"/>
          </a:xfrm>
        </p:grpSpPr>
        <p:grpSp>
          <p:nvGrpSpPr>
            <p:cNvPr id="245" name="Gruppo 244"/>
            <p:cNvGrpSpPr/>
            <p:nvPr/>
          </p:nvGrpSpPr>
          <p:grpSpPr>
            <a:xfrm>
              <a:off x="5440964" y="3959190"/>
              <a:ext cx="3239484" cy="1766243"/>
              <a:chOff x="3888800" y="5632112"/>
              <a:chExt cx="1724674" cy="861259"/>
            </a:xfrm>
          </p:grpSpPr>
          <p:pic>
            <p:nvPicPr>
              <p:cNvPr id="271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74384" y="5877331"/>
                <a:ext cx="279960" cy="292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2" name="Picture 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013414" y="5842221"/>
                <a:ext cx="232220" cy="324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3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66112" y="5865816"/>
                <a:ext cx="279960" cy="292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4" name="Picture 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05142" y="5830706"/>
                <a:ext cx="232220" cy="324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5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13320" y="6170137"/>
                <a:ext cx="279960" cy="292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" name="Picture 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52350" y="6135027"/>
                <a:ext cx="232220" cy="324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36204" y="6178954"/>
                <a:ext cx="279960" cy="292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8" name="Picture 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75234" y="6143844"/>
                <a:ext cx="232220" cy="324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9" name="Picture 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59645" y="6196508"/>
                <a:ext cx="279960" cy="292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" name="Picture 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798675" y="6161398"/>
                <a:ext cx="232220" cy="324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1" name="Rettangolo arrotondato 280"/>
              <p:cNvSpPr/>
              <p:nvPr/>
            </p:nvSpPr>
            <p:spPr>
              <a:xfrm>
                <a:off x="3888800" y="5632112"/>
                <a:ext cx="1724674" cy="861259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2" name="CasellaDiTesto 281"/>
              <p:cNvSpPr txBox="1"/>
              <p:nvPr/>
            </p:nvSpPr>
            <p:spPr>
              <a:xfrm>
                <a:off x="3888800" y="5652651"/>
                <a:ext cx="1647713" cy="140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00" b="1" dirty="0" smtClean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rPr>
                  <a:t>Centri </a:t>
                </a:r>
                <a:r>
                  <a:rPr lang="it-IT" sz="900" b="1" dirty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rPr>
                  <a:t>Vaccinali </a:t>
                </a:r>
                <a:r>
                  <a:rPr lang="it-IT" sz="900" b="1" dirty="0" smtClean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rPr>
                  <a:t>ASL</a:t>
                </a:r>
                <a:endParaRPr lang="it-IT" sz="900" b="1" dirty="0">
                  <a:solidFill>
                    <a:srgbClr val="FF0000"/>
                  </a:solidFill>
                  <a:latin typeface="Gotham Light" charset="0"/>
                  <a:ea typeface="Gotham Light" charset="0"/>
                  <a:cs typeface="Gotham Light" charset="0"/>
                </a:endParaRPr>
              </a:p>
            </p:txBody>
          </p:sp>
        </p:grpSp>
        <p:grpSp>
          <p:nvGrpSpPr>
            <p:cNvPr id="246" name="Gruppo 245"/>
            <p:cNvGrpSpPr/>
            <p:nvPr/>
          </p:nvGrpSpPr>
          <p:grpSpPr>
            <a:xfrm>
              <a:off x="5076056" y="5875138"/>
              <a:ext cx="4030998" cy="780731"/>
              <a:chOff x="5052764" y="5993020"/>
              <a:chExt cx="4126298" cy="855749"/>
            </a:xfrm>
          </p:grpSpPr>
          <p:grpSp>
            <p:nvGrpSpPr>
              <p:cNvPr id="285" name="Gruppo 284"/>
              <p:cNvGrpSpPr/>
              <p:nvPr/>
            </p:nvGrpSpPr>
            <p:grpSpPr>
              <a:xfrm>
                <a:off x="5052764" y="5993020"/>
                <a:ext cx="1871093" cy="837084"/>
                <a:chOff x="4907323" y="116632"/>
                <a:chExt cx="1840984" cy="990309"/>
              </a:xfrm>
            </p:grpSpPr>
            <p:grpSp>
              <p:nvGrpSpPr>
                <p:cNvPr id="286" name="Gruppo 285"/>
                <p:cNvGrpSpPr/>
                <p:nvPr/>
              </p:nvGrpSpPr>
              <p:grpSpPr>
                <a:xfrm>
                  <a:off x="5413495" y="418912"/>
                  <a:ext cx="783833" cy="557725"/>
                  <a:chOff x="5005906" y="153457"/>
                  <a:chExt cx="1151854" cy="897465"/>
                </a:xfrm>
              </p:grpSpPr>
              <p:pic>
                <p:nvPicPr>
                  <p:cNvPr id="289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5005906" y="323477"/>
                    <a:ext cx="684393" cy="7274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0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629594" y="153457"/>
                    <a:ext cx="528166" cy="8244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87" name="CasellaDiTesto 286"/>
                <p:cNvSpPr txBox="1"/>
                <p:nvPr/>
              </p:nvSpPr>
              <p:spPr>
                <a:xfrm>
                  <a:off x="4907323" y="123747"/>
                  <a:ext cx="1840984" cy="323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700" b="1" dirty="0" smtClean="0">
                      <a:solidFill>
                        <a:srgbClr val="FF0000"/>
                      </a:solidFill>
                      <a:latin typeface="Gotham Light" charset="0"/>
                      <a:ea typeface="Gotham Light" charset="0"/>
                      <a:cs typeface="Gotham Light" charset="0"/>
                    </a:rPr>
                    <a:t>MMG e PLS</a:t>
                  </a:r>
                  <a:endParaRPr lang="it-IT" sz="700" b="1" dirty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endParaRPr>
                </a:p>
              </p:txBody>
            </p:sp>
            <p:sp>
              <p:nvSpPr>
                <p:cNvPr id="288" name="Rettangolo arrotondato 287"/>
                <p:cNvSpPr/>
                <p:nvPr/>
              </p:nvSpPr>
              <p:spPr>
                <a:xfrm>
                  <a:off x="5401144" y="116632"/>
                  <a:ext cx="840990" cy="990309"/>
                </a:xfrm>
                <a:prstGeom prst="round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1" name="Gruppo 290"/>
              <p:cNvGrpSpPr/>
              <p:nvPr/>
            </p:nvGrpSpPr>
            <p:grpSpPr>
              <a:xfrm>
                <a:off x="6168824" y="6011685"/>
                <a:ext cx="1871093" cy="837084"/>
                <a:chOff x="4907323" y="116632"/>
                <a:chExt cx="1840984" cy="990309"/>
              </a:xfrm>
            </p:grpSpPr>
            <p:grpSp>
              <p:nvGrpSpPr>
                <p:cNvPr id="292" name="Gruppo 291"/>
                <p:cNvGrpSpPr/>
                <p:nvPr/>
              </p:nvGrpSpPr>
              <p:grpSpPr>
                <a:xfrm>
                  <a:off x="5413495" y="418912"/>
                  <a:ext cx="783833" cy="557725"/>
                  <a:chOff x="5005906" y="153457"/>
                  <a:chExt cx="1151854" cy="897465"/>
                </a:xfrm>
              </p:grpSpPr>
              <p:pic>
                <p:nvPicPr>
                  <p:cNvPr id="29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5005906" y="323477"/>
                    <a:ext cx="684393" cy="7274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6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629594" y="153457"/>
                    <a:ext cx="528166" cy="8244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93" name="CasellaDiTesto 292"/>
                <p:cNvSpPr txBox="1"/>
                <p:nvPr/>
              </p:nvSpPr>
              <p:spPr>
                <a:xfrm>
                  <a:off x="4907323" y="123747"/>
                  <a:ext cx="1840984" cy="323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700" b="1" dirty="0" smtClean="0">
                      <a:solidFill>
                        <a:srgbClr val="FF0000"/>
                      </a:solidFill>
                      <a:latin typeface="Gotham Light" charset="0"/>
                      <a:ea typeface="Gotham Light" charset="0"/>
                      <a:cs typeface="Gotham Light" charset="0"/>
                    </a:rPr>
                    <a:t>MMG e PLS</a:t>
                  </a:r>
                  <a:endParaRPr lang="it-IT" sz="700" b="1" dirty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endParaRPr>
                </a:p>
              </p:txBody>
            </p:sp>
            <p:sp>
              <p:nvSpPr>
                <p:cNvPr id="294" name="Rettangolo arrotondato 293"/>
                <p:cNvSpPr/>
                <p:nvPr/>
              </p:nvSpPr>
              <p:spPr>
                <a:xfrm>
                  <a:off x="5401144" y="116632"/>
                  <a:ext cx="840990" cy="990309"/>
                </a:xfrm>
                <a:prstGeom prst="round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297" name="Gruppo 296"/>
              <p:cNvGrpSpPr/>
              <p:nvPr/>
            </p:nvGrpSpPr>
            <p:grpSpPr>
              <a:xfrm>
                <a:off x="7307969" y="6000995"/>
                <a:ext cx="1871093" cy="837084"/>
                <a:chOff x="4907323" y="116632"/>
                <a:chExt cx="1840984" cy="990309"/>
              </a:xfrm>
            </p:grpSpPr>
            <p:grpSp>
              <p:nvGrpSpPr>
                <p:cNvPr id="298" name="Gruppo 297"/>
                <p:cNvGrpSpPr/>
                <p:nvPr/>
              </p:nvGrpSpPr>
              <p:grpSpPr>
                <a:xfrm>
                  <a:off x="5413495" y="418912"/>
                  <a:ext cx="783833" cy="557725"/>
                  <a:chOff x="5005906" y="153457"/>
                  <a:chExt cx="1151854" cy="897465"/>
                </a:xfrm>
              </p:grpSpPr>
              <p:pic>
                <p:nvPicPr>
                  <p:cNvPr id="30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5005906" y="323477"/>
                    <a:ext cx="684393" cy="7274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2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5629594" y="153457"/>
                    <a:ext cx="528166" cy="8244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99" name="CasellaDiTesto 298"/>
                <p:cNvSpPr txBox="1"/>
                <p:nvPr/>
              </p:nvSpPr>
              <p:spPr>
                <a:xfrm>
                  <a:off x="4907323" y="123747"/>
                  <a:ext cx="1840984" cy="3235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700" b="1" dirty="0" smtClean="0">
                      <a:solidFill>
                        <a:srgbClr val="FF0000"/>
                      </a:solidFill>
                      <a:latin typeface="Gotham Light" charset="0"/>
                      <a:ea typeface="Gotham Light" charset="0"/>
                      <a:cs typeface="Gotham Light" charset="0"/>
                    </a:rPr>
                    <a:t>MMG e PLS</a:t>
                  </a:r>
                  <a:endParaRPr lang="it-IT" sz="700" b="1" dirty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endParaRPr>
                </a:p>
              </p:txBody>
            </p:sp>
            <p:sp>
              <p:nvSpPr>
                <p:cNvPr id="300" name="Rettangolo arrotondato 299"/>
                <p:cNvSpPr/>
                <p:nvPr/>
              </p:nvSpPr>
              <p:spPr>
                <a:xfrm>
                  <a:off x="5401144" y="116632"/>
                  <a:ext cx="840990" cy="990309"/>
                </a:xfrm>
                <a:prstGeom prst="round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167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323528" y="1226193"/>
            <a:ext cx="8418567" cy="5533894"/>
            <a:chOff x="185880" y="355879"/>
            <a:chExt cx="8864821" cy="6226102"/>
          </a:xfrm>
        </p:grpSpPr>
        <p:sp>
          <p:nvSpPr>
            <p:cNvPr id="21" name="Nuvola 20"/>
            <p:cNvSpPr/>
            <p:nvPr/>
          </p:nvSpPr>
          <p:spPr>
            <a:xfrm rot="5400000">
              <a:off x="887710" y="2949706"/>
              <a:ext cx="3056010" cy="583973"/>
            </a:xfrm>
            <a:prstGeom prst="cloud">
              <a:avLst/>
            </a:prstGeom>
            <a:gradFill flip="none" rotWithShape="1">
              <a:gsLst>
                <a:gs pos="19000">
                  <a:srgbClr val="E9F5F8">
                    <a:alpha val="64000"/>
                  </a:srgbClr>
                </a:gs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69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CasellaDiTesto 29"/>
            <p:cNvSpPr txBox="1"/>
            <p:nvPr/>
          </p:nvSpPr>
          <p:spPr>
            <a:xfrm rot="16200000">
              <a:off x="1853170" y="2993059"/>
              <a:ext cx="1108540" cy="291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>
                  <a:solidFill>
                    <a:schemeClr val="tx2">
                      <a:lumMod val="75000"/>
                    </a:schemeClr>
                  </a:solidFill>
                  <a:latin typeface="Gotham Light" charset="0"/>
                  <a:ea typeface="Gotham Light" charset="0"/>
                  <a:cs typeface="Gotham Light" charset="0"/>
                </a:rPr>
                <a:t>INTERNET</a:t>
              </a:r>
              <a:endParaRPr lang="it-IT" sz="1200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  <p:grpSp>
          <p:nvGrpSpPr>
            <p:cNvPr id="1050" name="Gruppo 1049"/>
            <p:cNvGrpSpPr/>
            <p:nvPr/>
          </p:nvGrpSpPr>
          <p:grpSpPr>
            <a:xfrm>
              <a:off x="1763689" y="1844732"/>
              <a:ext cx="320480" cy="2846703"/>
              <a:chOff x="1763688" y="1518401"/>
              <a:chExt cx="418271" cy="2846703"/>
            </a:xfrm>
          </p:grpSpPr>
          <p:grpSp>
            <p:nvGrpSpPr>
              <p:cNvPr id="51" name="Gruppo 50"/>
              <p:cNvGrpSpPr/>
              <p:nvPr/>
            </p:nvGrpSpPr>
            <p:grpSpPr>
              <a:xfrm>
                <a:off x="1763688" y="1518401"/>
                <a:ext cx="410712" cy="1526945"/>
                <a:chOff x="2444311" y="4508248"/>
                <a:chExt cx="410712" cy="1526945"/>
              </a:xfrm>
            </p:grpSpPr>
            <p:sp>
              <p:nvSpPr>
                <p:cNvPr id="52" name="Freccia bidirezionale orizzontale 51"/>
                <p:cNvSpPr/>
                <p:nvPr/>
              </p:nvSpPr>
              <p:spPr>
                <a:xfrm>
                  <a:off x="2444311" y="4508248"/>
                  <a:ext cx="410711" cy="216024"/>
                </a:xfrm>
                <a:prstGeom prst="leftRightArrow">
                  <a:avLst/>
                </a:prstGeom>
                <a:solidFill>
                  <a:schemeClr val="accent1">
                    <a:alpha val="26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3" name="Freccia bidirezionale orizzontale 52"/>
                <p:cNvSpPr/>
                <p:nvPr/>
              </p:nvSpPr>
              <p:spPr>
                <a:xfrm>
                  <a:off x="2444311" y="4829397"/>
                  <a:ext cx="410711" cy="216024"/>
                </a:xfrm>
                <a:prstGeom prst="leftRightArrow">
                  <a:avLst/>
                </a:prstGeom>
                <a:solidFill>
                  <a:schemeClr val="accent1">
                    <a:alpha val="26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4" name="Freccia bidirezionale orizzontale 53"/>
                <p:cNvSpPr/>
                <p:nvPr/>
              </p:nvSpPr>
              <p:spPr>
                <a:xfrm>
                  <a:off x="2444311" y="5159321"/>
                  <a:ext cx="410711" cy="216024"/>
                </a:xfrm>
                <a:prstGeom prst="leftRightArrow">
                  <a:avLst/>
                </a:prstGeom>
                <a:solidFill>
                  <a:schemeClr val="accent1">
                    <a:alpha val="26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" name="Freccia bidirezionale orizzontale 54"/>
                <p:cNvSpPr/>
                <p:nvPr/>
              </p:nvSpPr>
              <p:spPr>
                <a:xfrm>
                  <a:off x="2444311" y="5489245"/>
                  <a:ext cx="410711" cy="216024"/>
                </a:xfrm>
                <a:prstGeom prst="leftRightArrow">
                  <a:avLst/>
                </a:prstGeom>
                <a:solidFill>
                  <a:schemeClr val="accent1">
                    <a:alpha val="26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" name="Freccia bidirezionale orizzontale 55"/>
                <p:cNvSpPr/>
                <p:nvPr/>
              </p:nvSpPr>
              <p:spPr>
                <a:xfrm>
                  <a:off x="2444312" y="5819169"/>
                  <a:ext cx="410711" cy="216024"/>
                </a:xfrm>
                <a:prstGeom prst="leftRightArrow">
                  <a:avLst/>
                </a:prstGeom>
                <a:solidFill>
                  <a:schemeClr val="accent1">
                    <a:alpha val="26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grpSp>
            <p:nvGrpSpPr>
              <p:cNvPr id="57" name="Gruppo 56"/>
              <p:cNvGrpSpPr/>
              <p:nvPr/>
            </p:nvGrpSpPr>
            <p:grpSpPr>
              <a:xfrm>
                <a:off x="1771248" y="3168083"/>
                <a:ext cx="410711" cy="1197021"/>
                <a:chOff x="2444311" y="4508248"/>
                <a:chExt cx="410711" cy="1197021"/>
              </a:xfrm>
            </p:grpSpPr>
            <p:sp>
              <p:nvSpPr>
                <p:cNvPr id="58" name="Freccia bidirezionale orizzontale 57"/>
                <p:cNvSpPr/>
                <p:nvPr/>
              </p:nvSpPr>
              <p:spPr>
                <a:xfrm>
                  <a:off x="2444311" y="4508248"/>
                  <a:ext cx="410711" cy="216024"/>
                </a:xfrm>
                <a:prstGeom prst="leftRightArrow">
                  <a:avLst/>
                </a:prstGeom>
                <a:solidFill>
                  <a:schemeClr val="accent1">
                    <a:alpha val="26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9" name="Freccia bidirezionale orizzontale 58"/>
                <p:cNvSpPr/>
                <p:nvPr/>
              </p:nvSpPr>
              <p:spPr>
                <a:xfrm>
                  <a:off x="2444311" y="4829397"/>
                  <a:ext cx="410711" cy="216024"/>
                </a:xfrm>
                <a:prstGeom prst="leftRightArrow">
                  <a:avLst/>
                </a:prstGeom>
                <a:solidFill>
                  <a:schemeClr val="accent1">
                    <a:alpha val="26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0" name="Freccia bidirezionale orizzontale 59"/>
                <p:cNvSpPr/>
                <p:nvPr/>
              </p:nvSpPr>
              <p:spPr>
                <a:xfrm>
                  <a:off x="2444311" y="5159321"/>
                  <a:ext cx="410711" cy="216024"/>
                </a:xfrm>
                <a:prstGeom prst="leftRightArrow">
                  <a:avLst/>
                </a:prstGeom>
                <a:solidFill>
                  <a:schemeClr val="accent1">
                    <a:alpha val="26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61" name="Freccia bidirezionale orizzontale 60"/>
                <p:cNvSpPr/>
                <p:nvPr/>
              </p:nvSpPr>
              <p:spPr>
                <a:xfrm>
                  <a:off x="2444311" y="5489245"/>
                  <a:ext cx="410711" cy="216024"/>
                </a:xfrm>
                <a:prstGeom prst="leftRightArrow">
                  <a:avLst/>
                </a:prstGeom>
                <a:solidFill>
                  <a:schemeClr val="accent1">
                    <a:alpha val="26000"/>
                  </a:schemeClr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113" name="Gruppo 112"/>
            <p:cNvGrpSpPr/>
            <p:nvPr/>
          </p:nvGrpSpPr>
          <p:grpSpPr>
            <a:xfrm>
              <a:off x="2739288" y="2856806"/>
              <a:ext cx="291942" cy="639365"/>
              <a:chOff x="3267113" y="2563176"/>
              <a:chExt cx="410711" cy="803662"/>
            </a:xfrm>
          </p:grpSpPr>
          <p:sp>
            <p:nvSpPr>
              <p:cNvPr id="67" name="Freccia bidirezionale orizzontale 66"/>
              <p:cNvSpPr/>
              <p:nvPr/>
            </p:nvSpPr>
            <p:spPr>
              <a:xfrm>
                <a:off x="3267113" y="2563176"/>
                <a:ext cx="410711" cy="216024"/>
              </a:xfrm>
              <a:prstGeom prst="leftRightArrow">
                <a:avLst/>
              </a:prstGeom>
              <a:solidFill>
                <a:schemeClr val="accent1">
                  <a:alpha val="26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Freccia bidirezionale orizzontale 67"/>
              <p:cNvSpPr/>
              <p:nvPr/>
            </p:nvSpPr>
            <p:spPr>
              <a:xfrm>
                <a:off x="3267113" y="2862782"/>
                <a:ext cx="410711" cy="216024"/>
              </a:xfrm>
              <a:prstGeom prst="leftRightArrow">
                <a:avLst/>
              </a:prstGeom>
              <a:solidFill>
                <a:schemeClr val="accent1">
                  <a:alpha val="26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Freccia bidirezionale orizzontale 68"/>
              <p:cNvSpPr/>
              <p:nvPr/>
            </p:nvSpPr>
            <p:spPr>
              <a:xfrm>
                <a:off x="3267113" y="3150814"/>
                <a:ext cx="410711" cy="216024"/>
              </a:xfrm>
              <a:prstGeom prst="leftRightArrow">
                <a:avLst/>
              </a:prstGeom>
              <a:solidFill>
                <a:schemeClr val="accent1">
                  <a:alpha val="26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44" name="Gruppo 1043"/>
            <p:cNvGrpSpPr/>
            <p:nvPr/>
          </p:nvGrpSpPr>
          <p:grpSpPr>
            <a:xfrm>
              <a:off x="3707904" y="1714810"/>
              <a:ext cx="2100481" cy="2842429"/>
              <a:chOff x="3753002" y="1247262"/>
              <a:chExt cx="2476820" cy="2981212"/>
            </a:xfrm>
          </p:grpSpPr>
          <p:sp>
            <p:nvSpPr>
              <p:cNvPr id="50" name="Rettangolo arrotondato 49"/>
              <p:cNvSpPr/>
              <p:nvPr/>
            </p:nvSpPr>
            <p:spPr>
              <a:xfrm>
                <a:off x="3753002" y="1247262"/>
                <a:ext cx="2476820" cy="2981212"/>
              </a:xfrm>
              <a:prstGeom prst="round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/>
                  <a:t>&gt;</a:t>
                </a:r>
                <a:endParaRPr lang="it-IT" dirty="0"/>
              </a:p>
            </p:txBody>
          </p:sp>
          <p:pic>
            <p:nvPicPr>
              <p:cNvPr id="1024" name="Immagine 10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1303" y="1555893"/>
                <a:ext cx="2016224" cy="2410458"/>
              </a:xfrm>
              <a:prstGeom prst="rect">
                <a:avLst/>
              </a:prstGeom>
              <a:noFill/>
            </p:spPr>
          </p:pic>
        </p:grpSp>
        <p:grpSp>
          <p:nvGrpSpPr>
            <p:cNvPr id="99" name="Gruppo 98"/>
            <p:cNvGrpSpPr/>
            <p:nvPr/>
          </p:nvGrpSpPr>
          <p:grpSpPr>
            <a:xfrm>
              <a:off x="2890813" y="5569863"/>
              <a:ext cx="1724674" cy="862153"/>
              <a:chOff x="4720803" y="5644542"/>
              <a:chExt cx="1926972" cy="960968"/>
            </a:xfrm>
          </p:grpSpPr>
          <p:grpSp>
            <p:nvGrpSpPr>
              <p:cNvPr id="41" name="Gruppo 40"/>
              <p:cNvGrpSpPr/>
              <p:nvPr/>
            </p:nvGrpSpPr>
            <p:grpSpPr>
              <a:xfrm>
                <a:off x="5734247" y="5879708"/>
                <a:ext cx="526527" cy="365499"/>
                <a:chOff x="6776537" y="1247982"/>
                <a:chExt cx="673616" cy="476359"/>
              </a:xfrm>
            </p:grpSpPr>
            <p:pic>
              <p:nvPicPr>
                <p:cNvPr id="42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776537" y="1298987"/>
                  <a:ext cx="400181" cy="425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2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118211" y="1247982"/>
                  <a:ext cx="331942" cy="471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7" name="Gruppo 46"/>
              <p:cNvGrpSpPr/>
              <p:nvPr/>
            </p:nvGrpSpPr>
            <p:grpSpPr>
              <a:xfrm>
                <a:off x="5054627" y="5866873"/>
                <a:ext cx="526527" cy="365499"/>
                <a:chOff x="6776537" y="1247982"/>
                <a:chExt cx="673616" cy="476359"/>
              </a:xfrm>
            </p:grpSpPr>
            <p:pic>
              <p:nvPicPr>
                <p:cNvPr id="48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776537" y="1298987"/>
                  <a:ext cx="400181" cy="425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118211" y="1247982"/>
                  <a:ext cx="331942" cy="471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3" name="Gruppo 62"/>
              <p:cNvGrpSpPr/>
              <p:nvPr/>
            </p:nvGrpSpPr>
            <p:grpSpPr>
              <a:xfrm>
                <a:off x="6112939" y="6206077"/>
                <a:ext cx="526527" cy="365499"/>
                <a:chOff x="6776537" y="1247981"/>
                <a:chExt cx="673616" cy="476359"/>
              </a:xfrm>
            </p:grpSpPr>
            <p:pic>
              <p:nvPicPr>
                <p:cNvPr id="64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776537" y="1298987"/>
                  <a:ext cx="400181" cy="425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" name="Picture 2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118211" y="1247981"/>
                  <a:ext cx="331942" cy="471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6" name="Gruppo 65"/>
              <p:cNvGrpSpPr/>
              <p:nvPr/>
            </p:nvGrpSpPr>
            <p:grpSpPr>
              <a:xfrm>
                <a:off x="4797747" y="6215906"/>
                <a:ext cx="526525" cy="365498"/>
                <a:chOff x="6776538" y="1247983"/>
                <a:chExt cx="673614" cy="476358"/>
              </a:xfrm>
            </p:grpSpPr>
            <p:pic>
              <p:nvPicPr>
                <p:cNvPr id="70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776538" y="1298986"/>
                  <a:ext cx="400181" cy="425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" name="Picture 2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118212" y="1247983"/>
                  <a:ext cx="331940" cy="471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2" name="Gruppo 71"/>
              <p:cNvGrpSpPr/>
              <p:nvPr/>
            </p:nvGrpSpPr>
            <p:grpSpPr>
              <a:xfrm>
                <a:off x="5494319" y="6235469"/>
                <a:ext cx="526527" cy="365500"/>
                <a:chOff x="6776537" y="1247981"/>
                <a:chExt cx="673616" cy="476361"/>
              </a:xfrm>
            </p:grpSpPr>
            <p:pic>
              <p:nvPicPr>
                <p:cNvPr id="73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776537" y="1298987"/>
                  <a:ext cx="400181" cy="425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4" name="Picture 2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118211" y="1247981"/>
                  <a:ext cx="331942" cy="471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" name="Rettangolo arrotondato 1"/>
              <p:cNvSpPr/>
              <p:nvPr/>
            </p:nvSpPr>
            <p:spPr>
              <a:xfrm>
                <a:off x="4720803" y="5645539"/>
                <a:ext cx="1926972" cy="95997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5" name="CasellaDiTesto 74"/>
              <p:cNvSpPr txBox="1"/>
              <p:nvPr/>
            </p:nvSpPr>
            <p:spPr>
              <a:xfrm>
                <a:off x="4773191" y="5644542"/>
                <a:ext cx="1840982" cy="28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00" b="1" dirty="0" smtClean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rPr>
                  <a:t>Centri </a:t>
                </a:r>
                <a:r>
                  <a:rPr lang="it-IT" sz="900" b="1" dirty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rPr>
                  <a:t>Vaccinali </a:t>
                </a:r>
                <a:r>
                  <a:rPr lang="it-IT" sz="900" b="1" dirty="0" smtClean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rPr>
                  <a:t>ASL</a:t>
                </a:r>
                <a:endParaRPr lang="it-IT" sz="900" b="1" dirty="0">
                  <a:solidFill>
                    <a:srgbClr val="FF0000"/>
                  </a:solidFill>
                  <a:latin typeface="Gotham Light" charset="0"/>
                  <a:ea typeface="Gotham Light" charset="0"/>
                  <a:cs typeface="Gotham Light" charset="0"/>
                </a:endParaRPr>
              </a:p>
            </p:txBody>
          </p:sp>
        </p:grpSp>
        <p:grpSp>
          <p:nvGrpSpPr>
            <p:cNvPr id="98" name="Gruppo 97"/>
            <p:cNvGrpSpPr/>
            <p:nvPr/>
          </p:nvGrpSpPr>
          <p:grpSpPr>
            <a:xfrm>
              <a:off x="185880" y="1762956"/>
              <a:ext cx="1536664" cy="3046055"/>
              <a:chOff x="107504" y="1605141"/>
              <a:chExt cx="1872208" cy="3661957"/>
            </a:xfrm>
          </p:grpSpPr>
          <p:grpSp>
            <p:nvGrpSpPr>
              <p:cNvPr id="87" name="Gruppo 86"/>
              <p:cNvGrpSpPr/>
              <p:nvPr/>
            </p:nvGrpSpPr>
            <p:grpSpPr>
              <a:xfrm>
                <a:off x="107504" y="1605141"/>
                <a:ext cx="1872208" cy="814436"/>
                <a:chOff x="107504" y="1605141"/>
                <a:chExt cx="2088232" cy="1012936"/>
              </a:xfrm>
            </p:grpSpPr>
            <p:pic>
              <p:nvPicPr>
                <p:cNvPr id="83" name="Immagine 8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5010" y="1724645"/>
                  <a:ext cx="1747546" cy="522462"/>
                </a:xfrm>
                <a:prstGeom prst="rect">
                  <a:avLst/>
                </a:prstGeom>
              </p:spPr>
            </p:pic>
            <p:sp>
              <p:nvSpPr>
                <p:cNvPr id="85" name="Rettangolo arrotondato 84"/>
                <p:cNvSpPr/>
                <p:nvPr/>
              </p:nvSpPr>
              <p:spPr>
                <a:xfrm>
                  <a:off x="107504" y="1605141"/>
                  <a:ext cx="2088232" cy="1011298"/>
                </a:xfrm>
                <a:prstGeom prst="round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/>
                </a:p>
              </p:txBody>
            </p:sp>
            <p:sp>
              <p:nvSpPr>
                <p:cNvPr id="86" name="CasellaDiTesto 85"/>
                <p:cNvSpPr txBox="1"/>
                <p:nvPr/>
              </p:nvSpPr>
              <p:spPr>
                <a:xfrm>
                  <a:off x="428771" y="2226917"/>
                  <a:ext cx="1712413" cy="3911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>
                      <a:solidFill>
                        <a:schemeClr val="tx2"/>
                      </a:solidFill>
                    </a:rPr>
                    <a:t>Istituti Scolastici </a:t>
                  </a:r>
                  <a:endParaRPr lang="it-IT" sz="1100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88" name="Immagine 8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528" y="2566442"/>
                <a:ext cx="1407164" cy="598729"/>
              </a:xfrm>
              <a:prstGeom prst="rect">
                <a:avLst/>
              </a:prstGeom>
            </p:spPr>
          </p:pic>
          <p:sp>
            <p:nvSpPr>
              <p:cNvPr id="93" name="Rettangolo arrotondato 92"/>
              <p:cNvSpPr/>
              <p:nvPr/>
            </p:nvSpPr>
            <p:spPr>
              <a:xfrm>
                <a:off x="107504" y="2492896"/>
                <a:ext cx="1872208" cy="813119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/>
              </a:p>
            </p:txBody>
          </p:sp>
          <p:grpSp>
            <p:nvGrpSpPr>
              <p:cNvPr id="95" name="Gruppo 94"/>
              <p:cNvGrpSpPr/>
              <p:nvPr/>
            </p:nvGrpSpPr>
            <p:grpSpPr>
              <a:xfrm>
                <a:off x="107504" y="3425707"/>
                <a:ext cx="1872208" cy="832937"/>
                <a:chOff x="107504" y="1605141"/>
                <a:chExt cx="2088232" cy="1035946"/>
              </a:xfrm>
            </p:grpSpPr>
            <p:sp>
              <p:nvSpPr>
                <p:cNvPr id="96" name="Rettangolo arrotondato 95"/>
                <p:cNvSpPr/>
                <p:nvPr/>
              </p:nvSpPr>
              <p:spPr>
                <a:xfrm>
                  <a:off x="107504" y="1605141"/>
                  <a:ext cx="2088232" cy="1011298"/>
                </a:xfrm>
                <a:prstGeom prst="round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/>
                </a:p>
              </p:txBody>
            </p:sp>
            <p:sp>
              <p:nvSpPr>
                <p:cNvPr id="97" name="CasellaDiTesto 96"/>
                <p:cNvSpPr txBox="1"/>
                <p:nvPr/>
              </p:nvSpPr>
              <p:spPr>
                <a:xfrm>
                  <a:off x="428771" y="2226917"/>
                  <a:ext cx="1712413" cy="414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it-IT" sz="1200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89" name="Immagine 8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180" y="3499632"/>
                <a:ext cx="1399848" cy="662745"/>
              </a:xfrm>
              <a:prstGeom prst="rect">
                <a:avLst/>
              </a:prstGeom>
            </p:spPr>
          </p:pic>
          <p:pic>
            <p:nvPicPr>
              <p:cNvPr id="90" name="Immagine 8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3919" y="4370997"/>
                <a:ext cx="1302332" cy="647356"/>
              </a:xfrm>
              <a:prstGeom prst="rect">
                <a:avLst/>
              </a:prstGeom>
            </p:spPr>
          </p:pic>
          <p:grpSp>
            <p:nvGrpSpPr>
              <p:cNvPr id="100" name="Gruppo 99"/>
              <p:cNvGrpSpPr/>
              <p:nvPr/>
            </p:nvGrpSpPr>
            <p:grpSpPr>
              <a:xfrm>
                <a:off x="107504" y="4386898"/>
                <a:ext cx="1872208" cy="832937"/>
                <a:chOff x="107504" y="1605141"/>
                <a:chExt cx="2088232" cy="1035946"/>
              </a:xfrm>
            </p:grpSpPr>
            <p:sp>
              <p:nvSpPr>
                <p:cNvPr id="101" name="Rettangolo arrotondato 100"/>
                <p:cNvSpPr/>
                <p:nvPr/>
              </p:nvSpPr>
              <p:spPr>
                <a:xfrm>
                  <a:off x="107504" y="1605141"/>
                  <a:ext cx="2088232" cy="1011298"/>
                </a:xfrm>
                <a:prstGeom prst="roundRect">
                  <a:avLst/>
                </a:prstGeom>
                <a:noFill/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200"/>
                </a:p>
              </p:txBody>
            </p:sp>
            <p:sp>
              <p:nvSpPr>
                <p:cNvPr id="102" name="CasellaDiTesto 101"/>
                <p:cNvSpPr txBox="1"/>
                <p:nvPr/>
              </p:nvSpPr>
              <p:spPr>
                <a:xfrm>
                  <a:off x="428771" y="2226917"/>
                  <a:ext cx="1712413" cy="414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it-IT" sz="12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103" name="CasellaDiTesto 102"/>
              <p:cNvSpPr txBox="1"/>
              <p:nvPr/>
            </p:nvSpPr>
            <p:spPr>
              <a:xfrm>
                <a:off x="225357" y="4952591"/>
                <a:ext cx="1743014" cy="314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solidFill>
                      <a:schemeClr val="tx2"/>
                    </a:solidFill>
                  </a:rPr>
                  <a:t>Istituti e Asili Privati </a:t>
                </a:r>
                <a:endParaRPr lang="it-IT" sz="11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25" name="Gruppo 124"/>
            <p:cNvGrpSpPr/>
            <p:nvPr/>
          </p:nvGrpSpPr>
          <p:grpSpPr>
            <a:xfrm>
              <a:off x="6372200" y="1988840"/>
              <a:ext cx="864709" cy="939034"/>
              <a:chOff x="7027032" y="3125154"/>
              <a:chExt cx="939180" cy="963546"/>
            </a:xfrm>
          </p:grpSpPr>
          <p:pic>
            <p:nvPicPr>
              <p:cNvPr id="112" name="Immagine 11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27032" y="3125154"/>
                <a:ext cx="939180" cy="963546"/>
              </a:xfrm>
              <a:prstGeom prst="rect">
                <a:avLst/>
              </a:prstGeom>
            </p:spPr>
          </p:pic>
          <p:sp>
            <p:nvSpPr>
              <p:cNvPr id="116" name="CasellaDiTesto 115"/>
              <p:cNvSpPr txBox="1"/>
              <p:nvPr/>
            </p:nvSpPr>
            <p:spPr>
              <a:xfrm>
                <a:off x="7173823" y="3134233"/>
                <a:ext cx="674865" cy="28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>
                    <a:solidFill>
                      <a:schemeClr val="bg1"/>
                    </a:solidFill>
                    <a:latin typeface="Gotham Light" charset="0"/>
                    <a:ea typeface="Gotham Light" charset="0"/>
                    <a:cs typeface="Gotham Light" charset="0"/>
                  </a:rPr>
                  <a:t>ASUR</a:t>
                </a:r>
                <a:endParaRPr lang="it-IT" sz="1000" b="1" dirty="0">
                  <a:solidFill>
                    <a:schemeClr val="bg1"/>
                  </a:solidFill>
                  <a:latin typeface="Gotham Light" charset="0"/>
                  <a:ea typeface="Gotham Light" charset="0"/>
                  <a:cs typeface="Gotham Light" charset="0"/>
                </a:endParaRPr>
              </a:p>
            </p:txBody>
          </p:sp>
        </p:grpSp>
        <p:grpSp>
          <p:nvGrpSpPr>
            <p:cNvPr id="1025" name="Gruppo 1024"/>
            <p:cNvGrpSpPr/>
            <p:nvPr/>
          </p:nvGrpSpPr>
          <p:grpSpPr>
            <a:xfrm>
              <a:off x="6374413" y="3104087"/>
              <a:ext cx="862496" cy="931183"/>
              <a:chOff x="7059458" y="1559747"/>
              <a:chExt cx="789230" cy="993857"/>
            </a:xfrm>
          </p:grpSpPr>
          <p:pic>
            <p:nvPicPr>
              <p:cNvPr id="114" name="Immagine 11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59458" y="1807833"/>
                <a:ext cx="789230" cy="745771"/>
              </a:xfrm>
              <a:prstGeom prst="rect">
                <a:avLst/>
              </a:prstGeom>
            </p:spPr>
          </p:pic>
          <p:sp>
            <p:nvSpPr>
              <p:cNvPr id="122" name="CasellaDiTesto 121"/>
              <p:cNvSpPr txBox="1"/>
              <p:nvPr/>
            </p:nvSpPr>
            <p:spPr>
              <a:xfrm>
                <a:off x="7088630" y="1559747"/>
                <a:ext cx="747432" cy="295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smtClean="0">
                    <a:solidFill>
                      <a:schemeClr val="tx2"/>
                    </a:solidFill>
                    <a:latin typeface="Gotham Light" charset="0"/>
                    <a:ea typeface="Gotham Light" charset="0"/>
                    <a:cs typeface="Gotham Light" charset="0"/>
                  </a:rPr>
                  <a:t>SISMED</a:t>
                </a:r>
                <a:endParaRPr lang="it-IT" sz="1000" b="1" dirty="0">
                  <a:solidFill>
                    <a:schemeClr val="tx2"/>
                  </a:solidFill>
                  <a:latin typeface="Gotham Light" charset="0"/>
                  <a:ea typeface="Gotham Light" charset="0"/>
                  <a:cs typeface="Gotham Light" charset="0"/>
                </a:endParaRPr>
              </a:p>
            </p:txBody>
          </p:sp>
          <p:sp>
            <p:nvSpPr>
              <p:cNvPr id="123" name="Rettangolo arrotondato 122"/>
              <p:cNvSpPr/>
              <p:nvPr/>
            </p:nvSpPr>
            <p:spPr>
              <a:xfrm>
                <a:off x="7076004" y="1559747"/>
                <a:ext cx="747432" cy="990309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31" name="Gruppo 130"/>
            <p:cNvGrpSpPr/>
            <p:nvPr/>
          </p:nvGrpSpPr>
          <p:grpSpPr>
            <a:xfrm>
              <a:off x="5941876" y="2324155"/>
              <a:ext cx="331109" cy="255234"/>
              <a:chOff x="6697348" y="3368718"/>
              <a:chExt cx="588729" cy="502974"/>
            </a:xfrm>
            <a:noFill/>
          </p:grpSpPr>
          <p:sp>
            <p:nvSpPr>
              <p:cNvPr id="132" name="Gallone 131"/>
              <p:cNvSpPr/>
              <p:nvPr/>
            </p:nvSpPr>
            <p:spPr>
              <a:xfrm>
                <a:off x="7031444" y="3368718"/>
                <a:ext cx="254633" cy="502974"/>
              </a:xfrm>
              <a:prstGeom prst="chevron">
                <a:avLst/>
              </a:prstGeom>
              <a:grp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Gallone 132"/>
              <p:cNvSpPr/>
              <p:nvPr/>
            </p:nvSpPr>
            <p:spPr>
              <a:xfrm flipH="1">
                <a:off x="6697348" y="3380531"/>
                <a:ext cx="271634" cy="491161"/>
              </a:xfrm>
              <a:prstGeom prst="chevron">
                <a:avLst/>
              </a:prstGeom>
              <a:grp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3" name="Gruppo 1032"/>
            <p:cNvGrpSpPr/>
            <p:nvPr/>
          </p:nvGrpSpPr>
          <p:grpSpPr>
            <a:xfrm>
              <a:off x="3048784" y="2204582"/>
              <a:ext cx="300543" cy="1379031"/>
              <a:chOff x="3557037" y="1093909"/>
              <a:chExt cx="493754" cy="1379031"/>
            </a:xfrm>
          </p:grpSpPr>
          <p:pic>
            <p:nvPicPr>
              <p:cNvPr id="1031" name="Immagine 103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>
                <a:off x="3557037" y="1093909"/>
                <a:ext cx="493754" cy="952782"/>
              </a:xfrm>
              <a:prstGeom prst="rect">
                <a:avLst/>
              </a:prstGeom>
            </p:spPr>
          </p:pic>
          <p:pic>
            <p:nvPicPr>
              <p:cNvPr id="1032" name="Immagine 103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9258" y="2067088"/>
                <a:ext cx="478325" cy="405852"/>
              </a:xfrm>
              <a:prstGeom prst="rect">
                <a:avLst/>
              </a:prstGeom>
            </p:spPr>
          </p:pic>
        </p:grpSp>
        <p:grpSp>
          <p:nvGrpSpPr>
            <p:cNvPr id="1037" name="Gruppo 1036"/>
            <p:cNvGrpSpPr/>
            <p:nvPr/>
          </p:nvGrpSpPr>
          <p:grpSpPr>
            <a:xfrm>
              <a:off x="4532439" y="5594931"/>
              <a:ext cx="1871093" cy="837083"/>
              <a:chOff x="3555991" y="-139988"/>
              <a:chExt cx="1840984" cy="990308"/>
            </a:xfrm>
          </p:grpSpPr>
          <p:grpSp>
            <p:nvGrpSpPr>
              <p:cNvPr id="1028" name="Gruppo 1027"/>
              <p:cNvGrpSpPr/>
              <p:nvPr/>
            </p:nvGrpSpPr>
            <p:grpSpPr>
              <a:xfrm>
                <a:off x="4062166" y="162291"/>
                <a:ext cx="783833" cy="557725"/>
                <a:chOff x="3020105" y="-259487"/>
                <a:chExt cx="1151853" cy="897466"/>
              </a:xfrm>
            </p:grpSpPr>
            <p:pic>
              <p:nvPicPr>
                <p:cNvPr id="135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020105" y="-89466"/>
                  <a:ext cx="684392" cy="727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4" name="Picture 2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3643792" y="-259487"/>
                  <a:ext cx="528166" cy="8244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3" name="CasellaDiTesto 142"/>
              <p:cNvSpPr txBox="1"/>
              <p:nvPr/>
            </p:nvSpPr>
            <p:spPr>
              <a:xfrm>
                <a:off x="3555991" y="-132875"/>
                <a:ext cx="1840984" cy="30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00" b="1" dirty="0" smtClean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rPr>
                  <a:t>MMG e PLS</a:t>
                </a:r>
                <a:endParaRPr lang="it-IT" sz="900" b="1" dirty="0">
                  <a:solidFill>
                    <a:srgbClr val="FF0000"/>
                  </a:solidFill>
                  <a:latin typeface="Gotham Light" charset="0"/>
                  <a:ea typeface="Gotham Light" charset="0"/>
                  <a:cs typeface="Gotham Light" charset="0"/>
                </a:endParaRPr>
              </a:p>
            </p:txBody>
          </p:sp>
          <p:sp>
            <p:nvSpPr>
              <p:cNvPr id="154" name="Rettangolo arrotondato 153"/>
              <p:cNvSpPr/>
              <p:nvPr/>
            </p:nvSpPr>
            <p:spPr>
              <a:xfrm>
                <a:off x="3953984" y="-139988"/>
                <a:ext cx="1083175" cy="990308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5" name="Gruppo 164"/>
            <p:cNvGrpSpPr/>
            <p:nvPr/>
          </p:nvGrpSpPr>
          <p:grpSpPr>
            <a:xfrm>
              <a:off x="3358484" y="2858078"/>
              <a:ext cx="291942" cy="639365"/>
              <a:chOff x="3267113" y="2563176"/>
              <a:chExt cx="410711" cy="803662"/>
            </a:xfrm>
          </p:grpSpPr>
          <p:sp>
            <p:nvSpPr>
              <p:cNvPr id="166" name="Freccia bidirezionale orizzontale 165"/>
              <p:cNvSpPr/>
              <p:nvPr/>
            </p:nvSpPr>
            <p:spPr>
              <a:xfrm>
                <a:off x="3267113" y="2563176"/>
                <a:ext cx="410711" cy="216024"/>
              </a:xfrm>
              <a:prstGeom prst="leftRightArrow">
                <a:avLst/>
              </a:prstGeom>
              <a:solidFill>
                <a:schemeClr val="accent1">
                  <a:alpha val="26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7" name="Freccia bidirezionale orizzontale 166"/>
              <p:cNvSpPr/>
              <p:nvPr/>
            </p:nvSpPr>
            <p:spPr>
              <a:xfrm>
                <a:off x="3267113" y="2862782"/>
                <a:ext cx="410711" cy="216024"/>
              </a:xfrm>
              <a:prstGeom prst="leftRightArrow">
                <a:avLst/>
              </a:prstGeom>
              <a:solidFill>
                <a:schemeClr val="accent1">
                  <a:alpha val="26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8" name="Freccia bidirezionale orizzontale 167"/>
              <p:cNvSpPr/>
              <p:nvPr/>
            </p:nvSpPr>
            <p:spPr>
              <a:xfrm>
                <a:off x="3267113" y="3150814"/>
                <a:ext cx="410711" cy="216024"/>
              </a:xfrm>
              <a:prstGeom prst="leftRightArrow">
                <a:avLst/>
              </a:prstGeom>
              <a:solidFill>
                <a:schemeClr val="accent1">
                  <a:alpha val="26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048" name="Connettore 2 1047"/>
            <p:cNvCxnSpPr>
              <a:stCxn id="123" idx="2"/>
            </p:cNvCxnSpPr>
            <p:nvPr/>
          </p:nvCxnSpPr>
          <p:spPr>
            <a:xfrm flipH="1">
              <a:off x="6091898" y="4031946"/>
              <a:ext cx="709006" cy="1828703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Rettangolo arrotondato 1050"/>
            <p:cNvSpPr/>
            <p:nvPr/>
          </p:nvSpPr>
          <p:spPr>
            <a:xfrm rot="16200000">
              <a:off x="6767773" y="2669696"/>
              <a:ext cx="2838784" cy="850932"/>
            </a:xfrm>
            <a:prstGeom prst="roundRect">
              <a:avLst/>
            </a:prstGeom>
            <a:gradFill>
              <a:gsLst>
                <a:gs pos="19000">
                  <a:srgbClr val="E9F5F8">
                    <a:alpha val="64000"/>
                  </a:srgbClr>
                </a:gs>
                <a:gs pos="0">
                  <a:schemeClr val="accent5">
                    <a:lumMod val="5000"/>
                    <a:lumOff val="9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69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</a:gra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2">
                      <a:lumMod val="75000"/>
                    </a:schemeClr>
                  </a:solidFill>
                  <a:latin typeface="Gotham Light" charset="0"/>
                  <a:ea typeface="Gotham Light" charset="0"/>
                  <a:cs typeface="Gotham Light" charset="0"/>
                </a:rPr>
                <a:t>Fascicolo Sanitario Elettronico</a:t>
              </a:r>
              <a:endParaRPr lang="it-IT" sz="1400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  <p:sp>
          <p:nvSpPr>
            <p:cNvPr id="142" name="CasellaDiTesto 141"/>
            <p:cNvSpPr txBox="1"/>
            <p:nvPr/>
          </p:nvSpPr>
          <p:spPr>
            <a:xfrm>
              <a:off x="3969572" y="4696839"/>
              <a:ext cx="1675710" cy="450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dirty="0" smtClean="0">
                  <a:solidFill>
                    <a:schemeClr val="tx2"/>
                  </a:solidFill>
                  <a:latin typeface="Gotham Light" charset="0"/>
                  <a:ea typeface="Gotham Light" charset="0"/>
                  <a:cs typeface="Gotham Light" charset="0"/>
                </a:rPr>
                <a:t>Cooperazione applicativa</a:t>
              </a:r>
              <a:endParaRPr lang="it-IT" sz="1000" dirty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  <p:grpSp>
          <p:nvGrpSpPr>
            <p:cNvPr id="174" name="Gruppo 173"/>
            <p:cNvGrpSpPr/>
            <p:nvPr/>
          </p:nvGrpSpPr>
          <p:grpSpPr>
            <a:xfrm>
              <a:off x="4758145" y="1330190"/>
              <a:ext cx="3429020" cy="384620"/>
              <a:chOff x="4758145" y="1330190"/>
              <a:chExt cx="3429020" cy="384620"/>
            </a:xfrm>
          </p:grpSpPr>
          <p:cxnSp>
            <p:nvCxnSpPr>
              <p:cNvPr id="158" name="Connettore 4 157"/>
              <p:cNvCxnSpPr>
                <a:stCxn id="50" idx="0"/>
                <a:endCxn id="163" idx="1"/>
              </p:cNvCxnSpPr>
              <p:nvPr/>
            </p:nvCxnSpPr>
            <p:spPr>
              <a:xfrm rot="5400000" flipH="1" flipV="1">
                <a:off x="5226155" y="862180"/>
                <a:ext cx="384620" cy="1320640"/>
              </a:xfrm>
              <a:prstGeom prst="bentConnector2">
                <a:avLst/>
              </a:prstGeom>
              <a:ln w="444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ttore 4 195"/>
              <p:cNvCxnSpPr>
                <a:endCxn id="1051" idx="3"/>
              </p:cNvCxnSpPr>
              <p:nvPr/>
            </p:nvCxnSpPr>
            <p:spPr>
              <a:xfrm>
                <a:off x="7457877" y="1330190"/>
                <a:ext cx="729288" cy="345580"/>
              </a:xfrm>
              <a:prstGeom prst="bentConnector2">
                <a:avLst/>
              </a:prstGeom>
              <a:ln w="444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2" name="Immagine 16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063047" y="730042"/>
              <a:ext cx="553995" cy="543443"/>
            </a:xfrm>
            <a:prstGeom prst="rect">
              <a:avLst/>
            </a:prstGeom>
          </p:spPr>
        </p:pic>
        <p:grpSp>
          <p:nvGrpSpPr>
            <p:cNvPr id="176" name="Gruppo 175"/>
            <p:cNvGrpSpPr/>
            <p:nvPr/>
          </p:nvGrpSpPr>
          <p:grpSpPr>
            <a:xfrm>
              <a:off x="6078785" y="618778"/>
              <a:ext cx="1166639" cy="1059099"/>
              <a:chOff x="6078785" y="618778"/>
              <a:chExt cx="1166639" cy="1059099"/>
            </a:xfrm>
          </p:grpSpPr>
          <p:pic>
            <p:nvPicPr>
              <p:cNvPr id="163" name="Immagine 16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8785" y="982502"/>
                <a:ext cx="1166639" cy="695375"/>
              </a:xfrm>
              <a:prstGeom prst="rect">
                <a:avLst/>
              </a:prstGeom>
            </p:spPr>
          </p:pic>
          <p:pic>
            <p:nvPicPr>
              <p:cNvPr id="175" name="Immagine 17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84168" y="618778"/>
                <a:ext cx="1104900" cy="361950"/>
              </a:xfrm>
              <a:prstGeom prst="rect">
                <a:avLst/>
              </a:prstGeom>
            </p:spPr>
          </p:pic>
        </p:grpSp>
        <p:grpSp>
          <p:nvGrpSpPr>
            <p:cNvPr id="184" name="Gruppo 183"/>
            <p:cNvGrpSpPr/>
            <p:nvPr/>
          </p:nvGrpSpPr>
          <p:grpSpPr>
            <a:xfrm>
              <a:off x="7179608" y="5744897"/>
              <a:ext cx="1871093" cy="837084"/>
              <a:chOff x="7193245" y="5584179"/>
              <a:chExt cx="1871093" cy="837084"/>
            </a:xfrm>
          </p:grpSpPr>
          <p:pic>
            <p:nvPicPr>
              <p:cNvPr id="178" name="Immagine 177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71913" y="5815903"/>
                <a:ext cx="559925" cy="534474"/>
              </a:xfrm>
              <a:prstGeom prst="rect">
                <a:avLst/>
              </a:prstGeom>
            </p:spPr>
          </p:pic>
          <p:sp>
            <p:nvSpPr>
              <p:cNvPr id="213" name="Rettangolo arrotondato 212"/>
              <p:cNvSpPr/>
              <p:nvPr/>
            </p:nvSpPr>
            <p:spPr>
              <a:xfrm>
                <a:off x="7726887" y="5584179"/>
                <a:ext cx="854744" cy="837084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4" name="CasellaDiTesto 213"/>
              <p:cNvSpPr txBox="1"/>
              <p:nvPr/>
            </p:nvSpPr>
            <p:spPr>
              <a:xfrm>
                <a:off x="7193245" y="5594830"/>
                <a:ext cx="1871093" cy="259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900" b="1" dirty="0" smtClean="0">
                    <a:solidFill>
                      <a:srgbClr val="FF0000"/>
                    </a:solidFill>
                    <a:latin typeface="Gotham Light" charset="0"/>
                    <a:ea typeface="Gotham Light" charset="0"/>
                    <a:cs typeface="Gotham Light" charset="0"/>
                  </a:rPr>
                  <a:t>Cittadini</a:t>
                </a:r>
                <a:endParaRPr lang="it-IT" sz="900" b="1" dirty="0">
                  <a:solidFill>
                    <a:srgbClr val="FF0000"/>
                  </a:solidFill>
                  <a:latin typeface="Gotham Light" charset="0"/>
                  <a:ea typeface="Gotham Light" charset="0"/>
                  <a:cs typeface="Gotham Light" charset="0"/>
                </a:endParaRPr>
              </a:p>
            </p:txBody>
          </p:sp>
        </p:grpSp>
        <p:cxnSp>
          <p:nvCxnSpPr>
            <p:cNvPr id="219" name="Connettore 2 218"/>
            <p:cNvCxnSpPr/>
            <p:nvPr/>
          </p:nvCxnSpPr>
          <p:spPr>
            <a:xfrm>
              <a:off x="8172400" y="4509120"/>
              <a:ext cx="11826" cy="1222077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2 220"/>
            <p:cNvCxnSpPr/>
            <p:nvPr/>
          </p:nvCxnSpPr>
          <p:spPr>
            <a:xfrm flipH="1">
              <a:off x="6119494" y="4495463"/>
              <a:ext cx="1655534" cy="1436104"/>
            </a:xfrm>
            <a:prstGeom prst="straightConnector1">
              <a:avLst/>
            </a:prstGeom>
            <a:ln w="444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ttangolo arrotondato 189"/>
            <p:cNvSpPr/>
            <p:nvPr/>
          </p:nvSpPr>
          <p:spPr>
            <a:xfrm>
              <a:off x="6078785" y="597573"/>
              <a:ext cx="1166639" cy="1116114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38" name="Immagine 23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683130" y="4889765"/>
              <a:ext cx="866716" cy="466220"/>
            </a:xfrm>
            <a:prstGeom prst="rect">
              <a:avLst/>
            </a:prstGeom>
          </p:spPr>
        </p:pic>
        <p:sp>
          <p:nvSpPr>
            <p:cNvPr id="110" name="CasellaDiTesto 109"/>
            <p:cNvSpPr txBox="1"/>
            <p:nvPr/>
          </p:nvSpPr>
          <p:spPr>
            <a:xfrm>
              <a:off x="5662079" y="355879"/>
              <a:ext cx="2010639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900" smtClean="0">
                  <a:solidFill>
                    <a:schemeClr val="tx2"/>
                  </a:solidFill>
                  <a:latin typeface="Gotham Light" charset="0"/>
                  <a:ea typeface="Gotham Light" charset="0"/>
                  <a:cs typeface="Gotham Light" charset="0"/>
                </a:rPr>
                <a:t>Certificato Vaccinale</a:t>
              </a:r>
              <a:endParaRPr lang="it-IT" sz="900" dirty="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endParaRPr>
            </a:p>
          </p:txBody>
        </p:sp>
      </p:grpSp>
      <p:sp>
        <p:nvSpPr>
          <p:cNvPr id="108" name="Gallone 107"/>
          <p:cNvSpPr/>
          <p:nvPr/>
        </p:nvSpPr>
        <p:spPr>
          <a:xfrm>
            <a:off x="5974577" y="3850214"/>
            <a:ext cx="136000" cy="226858"/>
          </a:xfrm>
          <a:prstGeom prst="chevron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9" name="Gallone 108"/>
          <p:cNvSpPr/>
          <p:nvPr/>
        </p:nvSpPr>
        <p:spPr>
          <a:xfrm flipH="1">
            <a:off x="5796136" y="3855542"/>
            <a:ext cx="145080" cy="221530"/>
          </a:xfrm>
          <a:prstGeom prst="chevron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1" name="Freccia circolare a sinistra 110"/>
          <p:cNvSpPr/>
          <p:nvPr/>
        </p:nvSpPr>
        <p:spPr>
          <a:xfrm>
            <a:off x="5524777" y="4850728"/>
            <a:ext cx="487383" cy="954536"/>
          </a:xfrm>
          <a:prstGeom prst="curved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5" name="Freccia circolare a sinistra 114"/>
          <p:cNvSpPr/>
          <p:nvPr/>
        </p:nvSpPr>
        <p:spPr>
          <a:xfrm rot="10629313">
            <a:off x="3362375" y="4797648"/>
            <a:ext cx="487383" cy="954536"/>
          </a:xfrm>
          <a:prstGeom prst="curved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17758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r>
              <a:rPr lang="it-IT" dirty="0"/>
              <a:t>Il cronoprogramma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5496" y="6135687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accent6">
                    <a:lumMod val="75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rPr>
              <a:t>5 febbraio </a:t>
            </a:r>
          </a:p>
          <a:p>
            <a:pPr algn="ctr"/>
            <a:r>
              <a:rPr lang="it-IT" sz="1000" dirty="0" smtClean="0">
                <a:solidFill>
                  <a:schemeClr val="accent6">
                    <a:lumMod val="75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rPr>
              <a:t>2018</a:t>
            </a:r>
            <a:endParaRPr lang="it-IT" sz="1000" dirty="0">
              <a:solidFill>
                <a:schemeClr val="accent6">
                  <a:lumMod val="75000"/>
                </a:schemeClr>
              </a:solidFill>
              <a:latin typeface="Gotham Light" panose="02000603030000020004" pitchFamily="2" charset="0"/>
              <a:ea typeface="Gotham Light" charset="0"/>
              <a:cs typeface="Gotham Light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90356" y="4144084"/>
            <a:ext cx="1085500" cy="239176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/>
          <p:cNvCxnSpPr/>
          <p:nvPr/>
        </p:nvCxnSpPr>
        <p:spPr>
          <a:xfrm>
            <a:off x="2144742" y="3424004"/>
            <a:ext cx="0" cy="252028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3326850" y="3424004"/>
            <a:ext cx="0" cy="252028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558170" y="6135687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rPr>
              <a:t>9 Maggio </a:t>
            </a:r>
          </a:p>
          <a:p>
            <a:pPr algn="ctr"/>
            <a:r>
              <a:rPr lang="it-IT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rPr>
              <a:t>2018</a:t>
            </a:r>
            <a:endParaRPr lang="it-IT" sz="1000" dirty="0">
              <a:solidFill>
                <a:schemeClr val="tx2">
                  <a:lumMod val="60000"/>
                  <a:lumOff val="40000"/>
                </a:schemeClr>
              </a:solidFill>
              <a:latin typeface="Gotham Light" panose="02000603030000020004" pitchFamily="2" charset="0"/>
              <a:ea typeface="Gotham Light" charset="0"/>
              <a:cs typeface="Gotham Light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05817" y="613568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rPr>
              <a:t>17 Maggio </a:t>
            </a:r>
          </a:p>
          <a:p>
            <a:pPr algn="ctr"/>
            <a:r>
              <a:rPr lang="it-IT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rPr>
              <a:t>2018</a:t>
            </a:r>
            <a:endParaRPr lang="it-IT" sz="1000" dirty="0">
              <a:solidFill>
                <a:schemeClr val="tx2">
                  <a:lumMod val="60000"/>
                  <a:lumOff val="40000"/>
                </a:schemeClr>
              </a:solidFill>
              <a:latin typeface="Gotham Light" panose="02000603030000020004" pitchFamily="2" charset="0"/>
              <a:ea typeface="Gotham Light" charset="0"/>
              <a:cs typeface="Gotham Light" charset="0"/>
            </a:endParaRPr>
          </a:p>
        </p:txBody>
      </p:sp>
      <p:cxnSp>
        <p:nvCxnSpPr>
          <p:cNvPr id="14" name="Connettore diritto 13"/>
          <p:cNvCxnSpPr/>
          <p:nvPr/>
        </p:nvCxnSpPr>
        <p:spPr>
          <a:xfrm>
            <a:off x="5142040" y="3424004"/>
            <a:ext cx="0" cy="252028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529972" y="613568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rPr>
              <a:t>14 Giugno </a:t>
            </a:r>
          </a:p>
          <a:p>
            <a:pPr algn="ctr"/>
            <a:r>
              <a:rPr lang="it-IT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rPr>
              <a:t>2018</a:t>
            </a:r>
            <a:endParaRPr lang="it-IT" sz="1000" dirty="0">
              <a:solidFill>
                <a:schemeClr val="tx2">
                  <a:lumMod val="60000"/>
                  <a:lumOff val="40000"/>
                </a:schemeClr>
              </a:solidFill>
              <a:latin typeface="Gotham Light" panose="02000603030000020004" pitchFamily="2" charset="0"/>
              <a:ea typeface="Gotham Light" charset="0"/>
              <a:cs typeface="Gotham Light" charset="0"/>
            </a:endParaRPr>
          </a:p>
        </p:txBody>
      </p:sp>
      <p:cxnSp>
        <p:nvCxnSpPr>
          <p:cNvPr id="17" name="Connettore diritto 16"/>
          <p:cNvCxnSpPr/>
          <p:nvPr/>
        </p:nvCxnSpPr>
        <p:spPr>
          <a:xfrm>
            <a:off x="611560" y="3358733"/>
            <a:ext cx="0" cy="2520280"/>
          </a:xfrm>
          <a:prstGeom prst="line">
            <a:avLst/>
          </a:prstGeom>
          <a:ln w="25400">
            <a:solidFill>
              <a:schemeClr val="accent6">
                <a:lumMod val="75000"/>
                <a:alpha val="41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o 30"/>
          <p:cNvGrpSpPr/>
          <p:nvPr/>
        </p:nvGrpSpPr>
        <p:grpSpPr>
          <a:xfrm>
            <a:off x="676692" y="4158982"/>
            <a:ext cx="1416413" cy="224278"/>
            <a:chOff x="676692" y="2795826"/>
            <a:chExt cx="1416413" cy="224278"/>
          </a:xfrm>
          <a:solidFill>
            <a:schemeClr val="accent6">
              <a:lumMod val="75000"/>
            </a:schemeClr>
          </a:solidFill>
        </p:grpSpPr>
        <p:sp>
          <p:nvSpPr>
            <p:cNvPr id="22" name="Rettangolo 21"/>
            <p:cNvSpPr/>
            <p:nvPr/>
          </p:nvSpPr>
          <p:spPr>
            <a:xfrm>
              <a:off x="1669760" y="2795826"/>
              <a:ext cx="171020" cy="224278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1922085" y="2795826"/>
              <a:ext cx="171020" cy="224278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172634" y="2799712"/>
              <a:ext cx="173388" cy="22039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424959" y="2799712"/>
              <a:ext cx="158709" cy="22039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921493" y="2795826"/>
              <a:ext cx="171020" cy="224278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676692" y="2799712"/>
              <a:ext cx="158709" cy="220392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35" name="Connettore diritto 34"/>
          <p:cNvCxnSpPr/>
          <p:nvPr/>
        </p:nvCxnSpPr>
        <p:spPr>
          <a:xfrm>
            <a:off x="6408204" y="3424004"/>
            <a:ext cx="0" cy="252028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5796136" y="613568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rPr>
              <a:t>15 Luglio </a:t>
            </a:r>
          </a:p>
          <a:p>
            <a:pPr algn="ctr"/>
            <a:r>
              <a:rPr lang="it-IT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rPr>
              <a:t>2018</a:t>
            </a:r>
            <a:endParaRPr lang="it-IT" sz="1000" dirty="0">
              <a:solidFill>
                <a:schemeClr val="tx2">
                  <a:lumMod val="60000"/>
                  <a:lumOff val="40000"/>
                </a:schemeClr>
              </a:solidFill>
              <a:latin typeface="Gotham Light" panose="02000603030000020004" pitchFamily="2" charset="0"/>
              <a:ea typeface="Gotham Light" charset="0"/>
              <a:cs typeface="Gotham Light" charset="0"/>
            </a:endParaRPr>
          </a:p>
        </p:txBody>
      </p:sp>
      <p:cxnSp>
        <p:nvCxnSpPr>
          <p:cNvPr id="38" name="Connettore diritto 37"/>
          <p:cNvCxnSpPr/>
          <p:nvPr/>
        </p:nvCxnSpPr>
        <p:spPr>
          <a:xfrm>
            <a:off x="8459252" y="3358733"/>
            <a:ext cx="0" cy="252028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/>
          <p:cNvSpPr txBox="1"/>
          <p:nvPr/>
        </p:nvSpPr>
        <p:spPr>
          <a:xfrm>
            <a:off x="7847184" y="613145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000">
                <a:solidFill>
                  <a:schemeClr val="tx2">
                    <a:lumMod val="60000"/>
                    <a:lumOff val="40000"/>
                  </a:schemeClr>
                </a:solidFill>
                <a:latin typeface="Gotham Light" panose="02000603030000020004" pitchFamily="2" charset="0"/>
                <a:ea typeface="Gotham Light" charset="0"/>
                <a:cs typeface="Gotham Light" charset="0"/>
              </a:defRPr>
            </a:lvl1pPr>
          </a:lstStyle>
          <a:p>
            <a:r>
              <a:rPr lang="it-IT" dirty="0"/>
              <a:t>30 </a:t>
            </a:r>
            <a:r>
              <a:rPr lang="it-IT" dirty="0" smtClean="0"/>
              <a:t>Ottobre</a:t>
            </a:r>
          </a:p>
          <a:p>
            <a:r>
              <a:rPr lang="it-IT" dirty="0" smtClean="0"/>
              <a:t> </a:t>
            </a:r>
            <a:r>
              <a:rPr lang="it-IT" dirty="0"/>
              <a:t>2018</a:t>
            </a:r>
          </a:p>
        </p:txBody>
      </p:sp>
      <p:sp>
        <p:nvSpPr>
          <p:cNvPr id="7" name="Callout 6 6"/>
          <p:cNvSpPr/>
          <p:nvPr/>
        </p:nvSpPr>
        <p:spPr>
          <a:xfrm>
            <a:off x="3635896" y="1817611"/>
            <a:ext cx="2880320" cy="53756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9079"/>
              <a:gd name="adj6" fmla="val -50985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Avvio In esercizio dell’ Anagrafe Vaccinale Regionale su tutte le ASL e Istituti Scolastici</a:t>
            </a:r>
            <a:endParaRPr lang="it-IT" sz="1000" b="1" dirty="0">
              <a:solidFill>
                <a:schemeClr val="tx2"/>
              </a:solidFill>
              <a:latin typeface="Gotham Light" panose="02000603030000020004" pitchFamily="2" charset="0"/>
            </a:endParaRPr>
          </a:p>
        </p:txBody>
      </p:sp>
      <p:sp>
        <p:nvSpPr>
          <p:cNvPr id="29" name="Callout 6 28"/>
          <p:cNvSpPr/>
          <p:nvPr/>
        </p:nvSpPr>
        <p:spPr>
          <a:xfrm>
            <a:off x="921493" y="2231590"/>
            <a:ext cx="1463142" cy="66163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351"/>
              <a:gd name="adj6" fmla="val -20597"/>
            </a:avLst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accent6">
                    <a:lumMod val="75000"/>
                  </a:schemeClr>
                </a:solidFill>
                <a:latin typeface="Gotham Light" panose="02000603030000020004" pitchFamily="2" charset="0"/>
              </a:rPr>
              <a:t>Sviluppo della piattaforma a partire dall’esperienza delle ASL RM2 e RM5</a:t>
            </a:r>
            <a:endParaRPr lang="it-IT" sz="1000" dirty="0">
              <a:solidFill>
                <a:schemeClr val="accent6">
                  <a:lumMod val="75000"/>
                </a:schemeClr>
              </a:solidFill>
              <a:latin typeface="Gotham Light" panose="02000603030000020004" pitchFamily="2" charset="0"/>
            </a:endParaRPr>
          </a:p>
        </p:txBody>
      </p:sp>
      <p:sp>
        <p:nvSpPr>
          <p:cNvPr id="32" name="Callout 6 31"/>
          <p:cNvSpPr/>
          <p:nvPr/>
        </p:nvSpPr>
        <p:spPr>
          <a:xfrm>
            <a:off x="3635895" y="2546573"/>
            <a:ext cx="1321808" cy="12999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5657"/>
              <a:gd name="adj6" fmla="val -2269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Tavolo di lavoro tecnico per perfezionamento Algoritmo </a:t>
            </a:r>
            <a:endParaRPr lang="it-IT" sz="1000" dirty="0">
              <a:solidFill>
                <a:schemeClr val="tx2"/>
              </a:solidFill>
              <a:latin typeface="Gotham Light" panose="02000603030000020004" pitchFamily="2" charset="0"/>
            </a:endParaRPr>
          </a:p>
        </p:txBody>
      </p:sp>
      <p:sp>
        <p:nvSpPr>
          <p:cNvPr id="34" name="Callout 6 33"/>
          <p:cNvSpPr/>
          <p:nvPr/>
        </p:nvSpPr>
        <p:spPr>
          <a:xfrm>
            <a:off x="5448830" y="2459736"/>
            <a:ext cx="872096" cy="193658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364"/>
              <a:gd name="adj6" fmla="val -34243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Upload Web Anagrafi Vaccinali ASL e integrazione ASUR + rilascio specifiche </a:t>
            </a:r>
            <a:r>
              <a:rPr lang="it-IT" sz="1000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Coop. Appl.</a:t>
            </a:r>
            <a:endParaRPr lang="it-IT" sz="1000" dirty="0">
              <a:solidFill>
                <a:schemeClr val="tx2"/>
              </a:solidFill>
              <a:latin typeface="Gotham Light" panose="02000603030000020004" pitchFamily="2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385917" y="4500887"/>
            <a:ext cx="1727548" cy="239176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3385916" y="4831564"/>
            <a:ext cx="2959383" cy="256468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6471110" y="5103912"/>
            <a:ext cx="1988142" cy="269304"/>
          </a:xfrm>
          <a:prstGeom prst="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llout 6 45"/>
          <p:cNvSpPr/>
          <p:nvPr/>
        </p:nvSpPr>
        <p:spPr>
          <a:xfrm>
            <a:off x="6812053" y="1700808"/>
            <a:ext cx="1216331" cy="158843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001"/>
              <a:gd name="adj6" fmla="val -30950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Avvio della </a:t>
            </a:r>
            <a:r>
              <a:rPr lang="it-IT" sz="1000" b="1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comunicazione tramite cooperazione applicativa dei Centri</a:t>
            </a:r>
            <a:r>
              <a:rPr lang="it-IT" sz="1050" b="1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 Vaccinali ASL </a:t>
            </a:r>
            <a:r>
              <a:rPr lang="mr-IN" sz="1050" b="1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–</a:t>
            </a:r>
            <a:r>
              <a:rPr lang="it-IT" sz="1050" b="1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 Anagrafe regionale</a:t>
            </a:r>
            <a:endParaRPr lang="it-IT" sz="1050" b="1" dirty="0">
              <a:solidFill>
                <a:schemeClr val="tx2"/>
              </a:solidFill>
              <a:latin typeface="Gotham Light" panose="02000603030000020004" pitchFamily="2" charset="0"/>
            </a:endParaRPr>
          </a:p>
        </p:txBody>
      </p:sp>
      <p:sp>
        <p:nvSpPr>
          <p:cNvPr id="47" name="Callout 6 46"/>
          <p:cNvSpPr/>
          <p:nvPr/>
        </p:nvSpPr>
        <p:spPr>
          <a:xfrm>
            <a:off x="6948264" y="3541677"/>
            <a:ext cx="1216331" cy="1399491"/>
          </a:xfrm>
          <a:prstGeom prst="accentCallout2">
            <a:avLst>
              <a:gd name="adj1" fmla="val 26347"/>
              <a:gd name="adj2" fmla="val 106188"/>
              <a:gd name="adj3" fmla="val 27086"/>
              <a:gd name="adj4" fmla="val 115937"/>
              <a:gd name="adj5" fmla="val -17027"/>
              <a:gd name="adj6" fmla="val 11993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 smtClean="0">
                <a:solidFill>
                  <a:schemeClr val="tx2"/>
                </a:solidFill>
                <a:latin typeface="Gotham Light" panose="02000603030000020004" pitchFamily="2" charset="0"/>
              </a:rPr>
              <a:t>Integrazione con Identità Digitale Regione Lazio (SPID) e Fascicolo Sanitario Elettronico</a:t>
            </a:r>
            <a:endParaRPr lang="it-IT" sz="1050" b="1" dirty="0">
              <a:solidFill>
                <a:schemeClr val="tx2"/>
              </a:solidFill>
              <a:latin typeface="Gotham Light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ttangolo arrotondato 242"/>
          <p:cNvSpPr/>
          <p:nvPr/>
        </p:nvSpPr>
        <p:spPr>
          <a:xfrm>
            <a:off x="755576" y="1916832"/>
            <a:ext cx="3960440" cy="4032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2" name="CasellaDiTesto 251"/>
          <p:cNvSpPr txBox="1"/>
          <p:nvPr/>
        </p:nvSpPr>
        <p:spPr>
          <a:xfrm>
            <a:off x="899592" y="110558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800">
                <a:solidFill>
                  <a:schemeClr val="tx2"/>
                </a:solidFill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r>
              <a:rPr lang="it-IT" dirty="0"/>
              <a:t>Organizzazione e Riferimenti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1772816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Riferimenti Regione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Lazio:</a:t>
            </a:r>
          </a:p>
          <a:p>
            <a:pPr algn="just"/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Gianluca Ferrara, 	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3"/>
              </a:rPr>
              <a:t>gferrara@regione.lazio.it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 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Alessandra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Barca,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	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3"/>
              </a:rPr>
              <a:t>abarca@regione.lazio.it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 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Patrizia Cioli,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		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4"/>
              </a:rPr>
              <a:t>pcioli@regione.lazio.it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Enrico Volpe, 		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5"/>
              </a:rPr>
              <a:t>evolpe@regione.lazio.it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 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Laura </a:t>
            </a:r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Alecci, 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		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6"/>
              </a:rPr>
              <a:t>laura.alecci@regione.lazio.it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 </a:t>
            </a:r>
          </a:p>
          <a:p>
            <a:pPr lvl="1" algn="just"/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algn="just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Gruppo di Progetto LAZIOcrea:</a:t>
            </a:r>
          </a:p>
          <a:p>
            <a:pPr algn="just"/>
            <a:endParaRPr lang="it-IT" sz="1200" b="1" dirty="0" smtClean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Antonello Bozza, 	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7"/>
              </a:rPr>
              <a:t>antonio.bozza@regione.lazio.it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Enrico Bravi, 		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8"/>
              </a:rPr>
              <a:t>enrico.bravi@laziocrea.it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Gianluca Cristofari, 	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9"/>
              </a:rPr>
              <a:t>gianluca.cristofari@laziocrea.it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 </a:t>
            </a:r>
          </a:p>
          <a:p>
            <a:pPr lvl="1" algn="just"/>
            <a:endParaRPr lang="it-IT" sz="1200" dirty="0" smtClean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algn="just"/>
            <a:endParaRPr lang="it-IT" sz="1200" dirty="0" smtClean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algn="just"/>
            <a:r>
              <a:rPr lang="it-IT" sz="1200" b="1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Mail di servizio:</a:t>
            </a:r>
          </a:p>
          <a:p>
            <a:pPr algn="just"/>
            <a:endParaRPr lang="it-IT" sz="1200" dirty="0" smtClean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  <a:hlinkClick r:id="rId10"/>
            </a:endParaRPr>
          </a:p>
          <a:p>
            <a:pPr marL="627063" indent="-531813" algn="just"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10"/>
              </a:rPr>
              <a:t>anagrafevaccinale@laziocrea.it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 (mail per il gruppo di lavoro Regione Lazio, Centri Vaccinali 			       ASL, Sistemi Informativi ASL, LAZIOcrea)</a:t>
            </a:r>
          </a:p>
          <a:p>
            <a:pPr marL="627063" indent="-531813" algn="just">
              <a:buFont typeface="Wingdings" panose="05000000000000000000" pitchFamily="2" charset="2"/>
              <a:buChar char="Ø"/>
            </a:pPr>
            <a:endParaRPr lang="it-IT" sz="1200" dirty="0" smtClean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  <a:hlinkClick r:id="rId10"/>
            </a:endParaRPr>
          </a:p>
          <a:p>
            <a:pPr marL="627063" indent="-531813" algn="just">
              <a:buFont typeface="Wingdings" panose="05000000000000000000" pitchFamily="2" charset="2"/>
              <a:buChar char="Ø"/>
            </a:pP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  <a:hlinkClick r:id="rId10"/>
              </a:rPr>
              <a:t>assistenza.anagrafevaccinale@regione.lazio.it</a:t>
            </a:r>
            <a:r>
              <a:rPr lang="it-IT" sz="1200" dirty="0" smtClean="0">
                <a:solidFill>
                  <a:schemeClr val="tx2">
                    <a:lumMod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rPr>
              <a:t> (mail per assistenza Scuole)</a:t>
            </a:r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marL="269875" indent="-269875" algn="just">
              <a:buFont typeface="Wingdings" panose="05000000000000000000" pitchFamily="2" charset="2"/>
              <a:buChar char="Ø"/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Gotham Light" charset="0"/>
              <a:ea typeface="Gotham Light" charset="0"/>
              <a:cs typeface="Gotham Light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2689" y="2132857"/>
            <a:ext cx="24474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9924</TotalTime>
  <Words>331</Words>
  <Application>Microsoft Office PowerPoint</Application>
  <PresentationFormat>Presentazione su schermo (4:3)</PresentationFormat>
  <Paragraphs>87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Arial</vt:lpstr>
      <vt:lpstr>Calibri</vt:lpstr>
      <vt:lpstr>Gotham Light</vt:lpstr>
      <vt:lpstr>Mangal</vt:lpstr>
      <vt:lpstr>Times New Roman</vt:lpstr>
      <vt:lpstr>Verdana</vt:lpstr>
      <vt:lpstr>Wingdings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Maurizio Stumbo</dc:creator>
  <cp:lastModifiedBy>Enrico Bravi</cp:lastModifiedBy>
  <cp:revision>520</cp:revision>
  <cp:lastPrinted>2017-12-06T10:20:48Z</cp:lastPrinted>
  <dcterms:created xsi:type="dcterms:W3CDTF">2014-11-05T09:43:51Z</dcterms:created>
  <dcterms:modified xsi:type="dcterms:W3CDTF">2018-05-02T15:14:58Z</dcterms:modified>
</cp:coreProperties>
</file>