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71" r:id="rId5"/>
    <p:sldId id="262" r:id="rId6"/>
    <p:sldId id="267" r:id="rId7"/>
    <p:sldId id="274" r:id="rId8"/>
    <p:sldId id="278" r:id="rId9"/>
    <p:sldId id="265" r:id="rId10"/>
    <p:sldId id="268" r:id="rId11"/>
    <p:sldId id="276" r:id="rId12"/>
    <p:sldId id="263" r:id="rId13"/>
    <p:sldId id="261" r:id="rId14"/>
    <p:sldId id="277" r:id="rId15"/>
    <p:sldId id="266" r:id="rId16"/>
    <p:sldId id="280" r:id="rId17"/>
    <p:sldId id="28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 Raimondi" initials="FR" lastIdx="1" clrIdx="0">
    <p:extLst>
      <p:ext uri="{19B8F6BF-5375-455C-9EA6-DF929625EA0E}">
        <p15:presenceInfo xmlns:p15="http://schemas.microsoft.com/office/powerpoint/2012/main" userId="S-1-5-21-1343024091-842925246-1801674531-7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06" autoAdjust="0"/>
  </p:normalViewPr>
  <p:slideViewPr>
    <p:cSldViewPr showGuides="1">
      <p:cViewPr varScale="1">
        <p:scale>
          <a:sx n="100" d="100"/>
          <a:sy n="100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tti\Desktop\Copia%20di%20default-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tti\Desktop\Copia%20di%20default-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20754676595567E-2"/>
          <c:y val="0.12576303671779634"/>
          <c:w val="0.95389582968795572"/>
          <c:h val="0.81092892206917944"/>
        </c:manualLayout>
      </c:layout>
      <c:lineChart>
        <c:grouping val="standard"/>
        <c:varyColors val="0"/>
        <c:ser>
          <c:idx val="2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Foglio1!$G$15:$G$38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</c:numCache>
            </c:numRef>
          </c:cat>
          <c:val>
            <c:numRef>
              <c:f>Foglio1!$H$14:$H$39</c:f>
              <c:numCache>
                <c:formatCode>#,##0.00</c:formatCode>
                <c:ptCount val="26"/>
                <c:pt idx="0" formatCode="General">
                  <c:v>0</c:v>
                </c:pt>
                <c:pt idx="1">
                  <c:v>-0.51385797029857905</c:v>
                </c:pt>
                <c:pt idx="2">
                  <c:v>-0.60292430716476098</c:v>
                </c:pt>
                <c:pt idx="3">
                  <c:v>-0.39355360891004487</c:v>
                </c:pt>
                <c:pt idx="4">
                  <c:v>-0.37339125613781654</c:v>
                </c:pt>
                <c:pt idx="5">
                  <c:v>-1.1635397309531879</c:v>
                </c:pt>
                <c:pt idx="6">
                  <c:v>-1.1159538767160484</c:v>
                </c:pt>
                <c:pt idx="7">
                  <c:v>-1.1693267915350649</c:v>
                </c:pt>
                <c:pt idx="8">
                  <c:v>-1.2157807712404214</c:v>
                </c:pt>
                <c:pt idx="9">
                  <c:v>-1.5398116773030672</c:v>
                </c:pt>
                <c:pt idx="10">
                  <c:v>-2.0219802011424832</c:v>
                </c:pt>
                <c:pt idx="11">
                  <c:v>-2.23854530837548</c:v>
                </c:pt>
                <c:pt idx="12">
                  <c:v>-2.184031587880261</c:v>
                </c:pt>
                <c:pt idx="13">
                  <c:v>-3.3609705750433179</c:v>
                </c:pt>
                <c:pt idx="14">
                  <c:v>-3.6136107536812627</c:v>
                </c:pt>
                <c:pt idx="15">
                  <c:v>-4.2624584894076047</c:v>
                </c:pt>
                <c:pt idx="16">
                  <c:v>-4.6730883607619589</c:v>
                </c:pt>
                <c:pt idx="17">
                  <c:v>-4.6678146628743189</c:v>
                </c:pt>
                <c:pt idx="18">
                  <c:v>-5.1937552187339708</c:v>
                </c:pt>
                <c:pt idx="19">
                  <c:v>-5.8362832803389502</c:v>
                </c:pt>
                <c:pt idx="20">
                  <c:v>-6.2067914419164527</c:v>
                </c:pt>
                <c:pt idx="21">
                  <c:v>-6.6798607392319393</c:v>
                </c:pt>
                <c:pt idx="22">
                  <c:v>-7.1601421216687413</c:v>
                </c:pt>
                <c:pt idx="23">
                  <c:v>-7.6206090858620161</c:v>
                </c:pt>
                <c:pt idx="24">
                  <c:v>-8.1219647481030606</c:v>
                </c:pt>
              </c:numCache>
            </c:numRef>
          </c:val>
          <c:smooth val="0"/>
        </c:ser>
        <c:ser>
          <c:idx val="3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Foglio1!$G$15:$G$38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</c:numCache>
            </c:numRef>
          </c:cat>
          <c:val>
            <c:numRef>
              <c:f>Foglio1!$H$14:$H$39</c:f>
              <c:numCache>
                <c:formatCode>#,##0.00</c:formatCode>
                <c:ptCount val="26"/>
                <c:pt idx="0" formatCode="General">
                  <c:v>0</c:v>
                </c:pt>
                <c:pt idx="1">
                  <c:v>-0.51385797029857905</c:v>
                </c:pt>
                <c:pt idx="2">
                  <c:v>-0.60292430716476098</c:v>
                </c:pt>
                <c:pt idx="3">
                  <c:v>-0.39355360891004487</c:v>
                </c:pt>
                <c:pt idx="4">
                  <c:v>-0.37339125613781654</c:v>
                </c:pt>
                <c:pt idx="5">
                  <c:v>-1.1635397309531879</c:v>
                </c:pt>
                <c:pt idx="6">
                  <c:v>-1.1159538767160484</c:v>
                </c:pt>
                <c:pt idx="7">
                  <c:v>-1.1693267915350649</c:v>
                </c:pt>
                <c:pt idx="8">
                  <c:v>-1.2157807712404214</c:v>
                </c:pt>
                <c:pt idx="9">
                  <c:v>-1.5398116773030672</c:v>
                </c:pt>
                <c:pt idx="10">
                  <c:v>-2.0219802011424832</c:v>
                </c:pt>
                <c:pt idx="11">
                  <c:v>-2.23854530837548</c:v>
                </c:pt>
                <c:pt idx="12">
                  <c:v>-2.184031587880261</c:v>
                </c:pt>
                <c:pt idx="13">
                  <c:v>-3.3609705750433179</c:v>
                </c:pt>
                <c:pt idx="14">
                  <c:v>-3.6136107536812627</c:v>
                </c:pt>
                <c:pt idx="15">
                  <c:v>-4.2624584894076047</c:v>
                </c:pt>
                <c:pt idx="16">
                  <c:v>-4.6730883607619589</c:v>
                </c:pt>
                <c:pt idx="17">
                  <c:v>-4.6678146628743189</c:v>
                </c:pt>
                <c:pt idx="18">
                  <c:v>-5.1937552187339708</c:v>
                </c:pt>
                <c:pt idx="19">
                  <c:v>-5.8362832803389502</c:v>
                </c:pt>
                <c:pt idx="20">
                  <c:v>-6.2067914419164527</c:v>
                </c:pt>
                <c:pt idx="21">
                  <c:v>-6.6798607392319393</c:v>
                </c:pt>
                <c:pt idx="22">
                  <c:v>-7.1601421216687413</c:v>
                </c:pt>
                <c:pt idx="23">
                  <c:v>-7.6206090858620161</c:v>
                </c:pt>
                <c:pt idx="24">
                  <c:v>-8.1219647481030606</c:v>
                </c:pt>
              </c:numCache>
            </c:numRef>
          </c:val>
          <c:smooth val="0"/>
        </c:ser>
        <c:ser>
          <c:idx val="1"/>
          <c:order val="2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Foglio1!$G$15:$G$38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</c:numCache>
            </c:numRef>
          </c:cat>
          <c:val>
            <c:numRef>
              <c:f>Foglio1!$H$14:$H$39</c:f>
              <c:numCache>
                <c:formatCode>#,##0.00</c:formatCode>
                <c:ptCount val="26"/>
                <c:pt idx="0" formatCode="General">
                  <c:v>0</c:v>
                </c:pt>
                <c:pt idx="1">
                  <c:v>-0.51385797029857905</c:v>
                </c:pt>
                <c:pt idx="2">
                  <c:v>-0.60292430716476098</c:v>
                </c:pt>
                <c:pt idx="3">
                  <c:v>-0.39355360891004487</c:v>
                </c:pt>
                <c:pt idx="4">
                  <c:v>-0.37339125613781654</c:v>
                </c:pt>
                <c:pt idx="5">
                  <c:v>-1.1635397309531879</c:v>
                </c:pt>
                <c:pt idx="6">
                  <c:v>-1.1159538767160484</c:v>
                </c:pt>
                <c:pt idx="7">
                  <c:v>-1.1693267915350649</c:v>
                </c:pt>
                <c:pt idx="8">
                  <c:v>-1.2157807712404214</c:v>
                </c:pt>
                <c:pt idx="9">
                  <c:v>-1.5398116773030672</c:v>
                </c:pt>
                <c:pt idx="10">
                  <c:v>-2.0219802011424832</c:v>
                </c:pt>
                <c:pt idx="11">
                  <c:v>-2.23854530837548</c:v>
                </c:pt>
                <c:pt idx="12">
                  <c:v>-2.184031587880261</c:v>
                </c:pt>
                <c:pt idx="13">
                  <c:v>-3.3609705750433179</c:v>
                </c:pt>
                <c:pt idx="14">
                  <c:v>-3.6136107536812627</c:v>
                </c:pt>
                <c:pt idx="15">
                  <c:v>-4.2624584894076047</c:v>
                </c:pt>
                <c:pt idx="16">
                  <c:v>-4.6730883607619589</c:v>
                </c:pt>
                <c:pt idx="17">
                  <c:v>-4.6678146628743189</c:v>
                </c:pt>
                <c:pt idx="18">
                  <c:v>-5.1937552187339708</c:v>
                </c:pt>
                <c:pt idx="19">
                  <c:v>-5.8362832803389502</c:v>
                </c:pt>
                <c:pt idx="20">
                  <c:v>-6.2067914419164527</c:v>
                </c:pt>
                <c:pt idx="21">
                  <c:v>-6.6798607392319393</c:v>
                </c:pt>
                <c:pt idx="22">
                  <c:v>-7.1601421216687413</c:v>
                </c:pt>
                <c:pt idx="23">
                  <c:v>-7.6206090858620161</c:v>
                </c:pt>
                <c:pt idx="24">
                  <c:v>-8.1219647481030606</c:v>
                </c:pt>
              </c:numCache>
            </c:numRef>
          </c:val>
          <c:smooth val="0"/>
        </c:ser>
        <c:ser>
          <c:idx val="0"/>
          <c:order val="3"/>
          <c:spPr>
            <a:ln w="69850" cap="rnd" cmpd="sng">
              <a:solidFill>
                <a:srgbClr val="002060"/>
              </a:solidFill>
              <a:prstDash val="solid"/>
              <a:round/>
              <a:headEnd type="none"/>
              <a:tailEnd type="none" w="lg" len="med"/>
            </a:ln>
            <a:effectLst/>
          </c:spPr>
          <c:marker>
            <c:symbol val="circle"/>
            <c:size val="4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Pt>
            <c:idx val="4"/>
            <c:marker>
              <c:symbol val="circle"/>
              <c:size val="4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69850" cap="rnd" cmpd="sng">
                <a:solidFill>
                  <a:srgbClr val="002060"/>
                </a:solidFill>
                <a:prstDash val="solid"/>
                <a:round/>
                <a:headEnd type="none"/>
                <a:tailEnd type="none" w="lg" len="med"/>
              </a:ln>
              <a:effectLst/>
            </c:spPr>
          </c:dPt>
          <c:dLbls>
            <c:dLbl>
              <c:idx val="0"/>
              <c:layout>
                <c:manualLayout>
                  <c:x val="-3.4460238362913807E-2"/>
                  <c:y val="5.64761922292169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Gotham Bold" panose="02000803030000020004" pitchFamily="2" charset="0"/>
                        <a:ea typeface="+mn-ea"/>
                        <a:cs typeface="+mn-cs"/>
                      </a:defRPr>
                    </a:pPr>
                    <a:r>
                      <a:rPr lang="en-US" sz="1000" b="1">
                        <a:solidFill>
                          <a:schemeClr val="bg1"/>
                        </a:solidFill>
                        <a:latin typeface="Gotham Bold" panose="02000803030000020004" pitchFamily="2" charset="0"/>
                      </a:rPr>
                      <a:t>2014</a:t>
                    </a:r>
                  </a:p>
                </c:rich>
              </c:tx>
              <c:spPr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Gotham Bold" panose="02000803030000020004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404015252127952E-2"/>
                      <c:h val="5.0718365328897695E-2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2897353912766125E-2"/>
                  <c:y val="-0.15140041804358306"/>
                </c:manualLayout>
              </c:layout>
              <c:tx>
                <c:rich>
                  <a:bodyPr/>
                  <a:lstStyle/>
                  <a:p>
                    <a:r>
                      <a:rPr lang="en-US" u="sng" dirty="0" err="1"/>
                      <a:t>Dicembre</a:t>
                    </a:r>
                    <a:r>
                      <a:rPr lang="en-US" u="sng" dirty="0"/>
                      <a:t> 2015</a:t>
                    </a:r>
                  </a:p>
                  <a:p>
                    <a:fld id="{342FA2FB-6045-4678-93CC-7FD000E735B7}" type="VALUE">
                      <a:rPr lang="en-US" smtClean="0"/>
                      <a:pPr/>
                      <a:t>[VALORE]</a:t>
                    </a:fld>
                    <a:r>
                      <a:rPr lang="en-US" dirty="0" smtClean="0"/>
                      <a:t>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6.1949029108896159E-2"/>
                  <c:y val="-0.15109146375134352"/>
                </c:manualLayout>
              </c:layout>
              <c:tx>
                <c:rich>
                  <a:bodyPr/>
                  <a:lstStyle/>
                  <a:p>
                    <a:r>
                      <a:rPr lang="en-US" sz="1000" u="sng" dirty="0" err="1">
                        <a:solidFill>
                          <a:schemeClr val="bg1"/>
                        </a:solidFill>
                        <a:latin typeface="Gotham Bold" panose="02000803030000020004" pitchFamily="2" charset="0"/>
                      </a:rPr>
                      <a:t>Luglio</a:t>
                    </a:r>
                    <a:r>
                      <a:rPr lang="en-US" sz="1000" u="sng" dirty="0">
                        <a:solidFill>
                          <a:schemeClr val="bg1"/>
                        </a:solidFill>
                        <a:latin typeface="Gotham Bold" panose="02000803030000020004" pitchFamily="2" charset="0"/>
                      </a:rPr>
                      <a:t> 2016</a:t>
                    </a:r>
                  </a:p>
                  <a:p>
                    <a:fld id="{3E2DC0A6-2334-4A66-A7BC-CCF243A5BCF7}" type="VALUE">
                      <a:rPr lang="en-US" sz="1000" smtClean="0">
                        <a:solidFill>
                          <a:schemeClr val="bg1"/>
                        </a:solidFill>
                        <a:latin typeface="Gotham Bold" panose="02000803030000020004" pitchFamily="2" charset="0"/>
                      </a:rPr>
                      <a:pPr/>
                      <a:t>[VALORE]</a:t>
                    </a:fld>
                    <a:r>
                      <a:rPr lang="en-US" sz="1000" dirty="0" smtClean="0">
                        <a:solidFill>
                          <a:schemeClr val="bg1"/>
                        </a:solidFill>
                        <a:latin typeface="Gotham Bold" panose="02000803030000020004" pitchFamily="2" charset="0"/>
                      </a:rPr>
                      <a:t>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0"/>
                  <c:y val="-0.19485952249087068"/>
                </c:manualLayout>
              </c:layout>
              <c:tx>
                <c:rich>
                  <a:bodyPr/>
                  <a:lstStyle/>
                  <a:p>
                    <a:r>
                      <a:rPr lang="en-US" u="sng" dirty="0" err="1"/>
                      <a:t>Dicembre</a:t>
                    </a:r>
                    <a:r>
                      <a:rPr lang="en-US" u="sng" baseline="0" dirty="0"/>
                      <a:t> </a:t>
                    </a:r>
                    <a:r>
                      <a:rPr lang="en-US" u="sng" baseline="0" dirty="0" smtClean="0"/>
                      <a:t>2016</a:t>
                    </a:r>
                  </a:p>
                  <a:p>
                    <a:r>
                      <a:rPr lang="en-US" dirty="0" smtClean="0"/>
                      <a:t>-7,2 €</a:t>
                    </a:r>
                    <a:r>
                      <a:rPr lang="en-US" baseline="0" dirty="0" smtClean="0"/>
                      <a:t> 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70C0"/>
              </a:solidFill>
              <a:ln w="12700"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Gotham Bold" panose="02000803030000020004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70C0"/>
                      </a:solidFill>
                      <a:round/>
                      <a:headEnd type="oval"/>
                      <a:tailEnd type="triangle"/>
                    </a:ln>
                    <a:effectLst/>
                  </c:spPr>
                </c15:leaderLines>
              </c:ext>
            </c:extLst>
          </c:dLbls>
          <c:cat>
            <c:numRef>
              <c:f>Foglio1!$G$15:$G$38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</c:numCache>
            </c:numRef>
          </c:cat>
          <c:val>
            <c:numRef>
              <c:f>Foglio1!$H$14:$H$39</c:f>
              <c:numCache>
                <c:formatCode>#,##0.00</c:formatCode>
                <c:ptCount val="26"/>
                <c:pt idx="0" formatCode="General">
                  <c:v>0</c:v>
                </c:pt>
                <c:pt idx="1">
                  <c:v>-0.51385797029857905</c:v>
                </c:pt>
                <c:pt idx="2">
                  <c:v>-0.60292430716476098</c:v>
                </c:pt>
                <c:pt idx="3">
                  <c:v>-0.39355360891004487</c:v>
                </c:pt>
                <c:pt idx="4">
                  <c:v>-0.37339125613781654</c:v>
                </c:pt>
                <c:pt idx="5">
                  <c:v>-1.1635397309531879</c:v>
                </c:pt>
                <c:pt idx="6">
                  <c:v>-1.1159538767160484</c:v>
                </c:pt>
                <c:pt idx="7">
                  <c:v>-1.1693267915350649</c:v>
                </c:pt>
                <c:pt idx="8">
                  <c:v>-1.2157807712404214</c:v>
                </c:pt>
                <c:pt idx="9">
                  <c:v>-1.5398116773030672</c:v>
                </c:pt>
                <c:pt idx="10">
                  <c:v>-2.0219802011424832</c:v>
                </c:pt>
                <c:pt idx="11">
                  <c:v>-2.23854530837548</c:v>
                </c:pt>
                <c:pt idx="12">
                  <c:v>-2.184031587880261</c:v>
                </c:pt>
                <c:pt idx="13">
                  <c:v>-3.3609705750433179</c:v>
                </c:pt>
                <c:pt idx="14">
                  <c:v>-3.6136107536812627</c:v>
                </c:pt>
                <c:pt idx="15">
                  <c:v>-4.2624584894076047</c:v>
                </c:pt>
                <c:pt idx="16">
                  <c:v>-4.6730883607619589</c:v>
                </c:pt>
                <c:pt idx="17">
                  <c:v>-4.6678146628743189</c:v>
                </c:pt>
                <c:pt idx="18">
                  <c:v>-5.1937552187339708</c:v>
                </c:pt>
                <c:pt idx="19">
                  <c:v>-5.8362832803389502</c:v>
                </c:pt>
                <c:pt idx="20">
                  <c:v>-6.2067914419164527</c:v>
                </c:pt>
                <c:pt idx="21">
                  <c:v>-6.6798607392319393</c:v>
                </c:pt>
                <c:pt idx="22">
                  <c:v>-7.1601421216687413</c:v>
                </c:pt>
                <c:pt idx="23">
                  <c:v>-7.6206090858620161</c:v>
                </c:pt>
                <c:pt idx="24">
                  <c:v>-8.1219647481030606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378840"/>
        <c:axId val="418375312"/>
      </c:lineChart>
      <c:catAx>
        <c:axId val="418378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418375312"/>
        <c:crosses val="autoZero"/>
        <c:auto val="0"/>
        <c:lblAlgn val="ctr"/>
        <c:lblOffset val="0"/>
        <c:noMultiLvlLbl val="0"/>
      </c:catAx>
      <c:valAx>
        <c:axId val="418375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83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25676680725694E-2"/>
          <c:y val="6.0185185185185182E-2"/>
          <c:w val="0.91476140436741571"/>
          <c:h val="0.838302712160979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958585798158557E-3"/>
                  <c:y val="-0.208334924591712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Gotham Black" panose="02000603040000020004" pitchFamily="2" charset="0"/>
                        <a:ea typeface="+mn-ea"/>
                        <a:cs typeface="+mn-cs"/>
                      </a:defRPr>
                    </a:pPr>
                    <a:r>
                      <a:rPr lang="en-US" sz="1600" u="non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Gotham Black" panose="02000603040000020004" pitchFamily="2" charset="0"/>
                      </a:rPr>
                      <a:t>-</a:t>
                    </a:r>
                    <a:fld id="{1129C88C-D545-4068-8EC0-9BD598B1D817}" type="CELLREF">
                      <a:rPr lang="en-US" sz="1600" u="none" smtClean="0">
                        <a:solidFill>
                          <a:schemeClr val="tx2">
                            <a:lumMod val="50000"/>
                          </a:schemeClr>
                        </a:solidFill>
                        <a:latin typeface="Gotham Black" panose="02000603040000020004" pitchFamily="2" charset="0"/>
                      </a:rPr>
                      <a:pPr>
                        <a:defRPr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Gotham Black" panose="02000603040000020004" pitchFamily="2" charset="0"/>
                        </a:defRPr>
                      </a:pPr>
                      <a:t>[RIFCELLA]</a:t>
                    </a:fld>
                    <a:endParaRPr lang="en-US" sz="1600" u="none" dirty="0" smtClean="0">
                      <a:solidFill>
                        <a:schemeClr val="tx2">
                          <a:lumMod val="50000"/>
                        </a:schemeClr>
                      </a:solidFill>
                      <a:latin typeface="Gotham Black" panose="02000603040000020004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Gotham Black" panose="02000603040000020004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{1129C88C-D545-4068-8EC0-9BD598B1D817}</c15:txfldGUID>
                      <c15:f>Foglio3!$M$14</c15:f>
                      <c15:dlblFieldTableCache>
                        <c:ptCount val="1"/>
                        <c:pt idx="0">
                          <c:v>13 Milioni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3.3917171596319603E-3"/>
                  <c:y val="-0.433312965226085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Gotham Black" panose="02000603040000020004" pitchFamily="2" charset="0"/>
                        <a:ea typeface="+mn-ea"/>
                        <a:cs typeface="+mn-cs"/>
                      </a:defRPr>
                    </a:pPr>
                    <a:r>
                      <a:rPr lang="en-US" sz="1600" u="non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Gotham Black" panose="02000603040000020004" pitchFamily="2" charset="0"/>
                      </a:rPr>
                      <a:t>-</a:t>
                    </a:r>
                    <a:r>
                      <a:rPr lang="en-US" sz="1600" u="non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Gotham Black" panose="02000603040000020004" pitchFamily="2" charset="0"/>
                      </a:rPr>
                      <a:t>30 </a:t>
                    </a:r>
                    <a:r>
                      <a:rPr lang="en-US" sz="1600" u="none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Gotham Black" panose="02000603040000020004" pitchFamily="2" charset="0"/>
                      </a:rPr>
                      <a:t>Milioni</a:t>
                    </a:r>
                    <a:endParaRPr lang="en-US" sz="1600" u="none" dirty="0" smtClean="0">
                      <a:solidFill>
                        <a:schemeClr val="tx2">
                          <a:lumMod val="50000"/>
                        </a:schemeClr>
                      </a:solidFill>
                      <a:latin typeface="Gotham Black" panose="02000603040000020004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Gotham Black" panose="02000603040000020004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otham Black" panose="02000603040000020004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Foglio3!$K$13:$K$15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Foglio3!$L$13:$L$15</c:f>
              <c:numCache>
                <c:formatCode>0</c:formatCode>
                <c:ptCount val="3"/>
                <c:pt idx="0" formatCode="General">
                  <c:v>0</c:v>
                </c:pt>
                <c:pt idx="1">
                  <c:v>12.747601174200099</c:v>
                </c:pt>
                <c:pt idx="2">
                  <c:v>33.8693768058613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374136"/>
        <c:axId val="418372176"/>
      </c:barChart>
      <c:catAx>
        <c:axId val="41837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  <a:ea typeface="+mn-ea"/>
                <a:cs typeface="+mn-cs"/>
              </a:defRPr>
            </a:pPr>
            <a:endParaRPr lang="it-IT"/>
          </a:p>
        </c:txPr>
        <c:crossAx val="418372176"/>
        <c:crosses val="autoZero"/>
        <c:auto val="1"/>
        <c:lblAlgn val="ctr"/>
        <c:lblOffset val="100"/>
        <c:noMultiLvlLbl val="0"/>
      </c:catAx>
      <c:valAx>
        <c:axId val="41837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837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0.19725</cdr:x>
      <cdr:y>0.1614</cdr:y>
    </cdr:from>
    <cdr:to>
      <cdr:x>0.19725</cdr:x>
      <cdr:y>0.46421</cdr:y>
    </cdr:to>
    <cdr:cxnSp macro="">
      <cdr:nvCxnSpPr>
        <cdr:cNvPr id="3" name="Connettore 2 2"/>
        <cdr:cNvCxnSpPr/>
      </cdr:nvCxnSpPr>
      <cdr:spPr>
        <a:xfrm xmlns:a="http://schemas.openxmlformats.org/drawingml/2006/main" flipV="1">
          <a:off x="1548174" y="692727"/>
          <a:ext cx="1" cy="129962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headEnd type="triangle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0.12074</cdr:x>
      <cdr:y>0.47944</cdr:y>
    </cdr:from>
    <cdr:to>
      <cdr:x>0.29884</cdr:x>
      <cdr:y>0.60406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776289" y="1584626"/>
          <a:ext cx="1145060" cy="411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0.08025</cdr:x>
      <cdr:y>0.46758</cdr:y>
    </cdr:from>
    <cdr:to>
      <cdr:x>0.32053</cdr:x>
      <cdr:y>0.59356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629864" y="2006806"/>
          <a:ext cx="1885968" cy="540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t-IT" sz="1400" b="1" dirty="0" smtClean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rPr>
            <a:t>Rilascio in produzione</a:t>
          </a:r>
        </a:p>
        <a:p xmlns:a="http://schemas.openxmlformats.org/drawingml/2006/main">
          <a:pPr algn="ctr"/>
          <a:r>
            <a:rPr lang="it-IT" sz="1100" dirty="0" smtClean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rPr>
            <a:t>(Maggio 2015)</a:t>
          </a:r>
          <a:endParaRPr lang="it-IT" sz="1100" dirty="0">
            <a:solidFill>
              <a:schemeClr val="tx2">
                <a:lumMod val="50000"/>
              </a:schemeClr>
            </a:solidFill>
            <a:latin typeface="Gotham Book" panose="02000603040000020004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0.46154</cdr:x>
      <cdr:y>0.6707</cdr:y>
    </cdr:from>
    <cdr:to>
      <cdr:x>0.54808</cdr:x>
      <cdr:y>0.73337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456384" y="3090910"/>
          <a:ext cx="648084" cy="288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b="1" dirty="0" smtClean="0">
              <a:solidFill>
                <a:srgbClr val="FFFF00"/>
              </a:solidFill>
              <a:latin typeface="Gotham Black" panose="02000603040000020004" pitchFamily="2" charset="0"/>
            </a:rPr>
            <a:t>-1,35%</a:t>
          </a:r>
          <a:endParaRPr lang="it-IT" sz="1400" b="1" dirty="0">
            <a:solidFill>
              <a:srgbClr val="FFFF00"/>
            </a:solidFill>
            <a:latin typeface="Gotham Black" panose="02000603040000020004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B24B9-7F59-4991-AA2E-9BD93039B6CB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350E-5579-4A45-A3ED-FFBABD53CF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98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con l’obiettivo di rendere disponibili i dati delle ricette farmaceutiche entro 60 giorni dal termine di ciascun mese di competenza.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1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Doppio influsso: il sistema + il fatto di essere osservati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79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88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it-IT" sz="1200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Dalla</a:t>
            </a:r>
            <a:r>
              <a:rPr lang="it-IT" sz="1200" baseline="0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 richiesta alla risposta 24h – fornitura dati per terremoto</a:t>
            </a:r>
            <a:endParaRPr lang="it-IT" sz="1200" dirty="0">
              <a:solidFill>
                <a:srgbClr val="002060"/>
              </a:solidFill>
              <a:latin typeface="Gotham Book" panose="0200060304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324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it-IT" sz="1200" dirty="0" err="1" smtClean="0">
                <a:solidFill>
                  <a:srgbClr val="002060"/>
                </a:solidFill>
                <a:latin typeface="Gotham Book" panose="02000603040000020004" pitchFamily="2" charset="0"/>
              </a:rPr>
              <a:t>Change</a:t>
            </a:r>
            <a:r>
              <a:rPr lang="it-IT" sz="1200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 management?</a:t>
            </a:r>
            <a:endParaRPr lang="it-IT" sz="1200" dirty="0">
              <a:solidFill>
                <a:srgbClr val="002060"/>
              </a:solidFill>
              <a:latin typeface="Gotham Book" panose="0200060304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18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1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Mobilità Interregionale e Internazionale</a:t>
            </a:r>
          </a:p>
          <a:p>
            <a:r>
              <a:rPr lang="it-IT" dirty="0" smtClean="0"/>
              <a:t>Serve</a:t>
            </a:r>
            <a:r>
              <a:rPr lang="it-IT" baseline="0" dirty="0" smtClean="0"/>
              <a:t> nel caso regione voglia andare sul calcolo della spesa su base residenza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3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Database a grafo</a:t>
            </a:r>
            <a:r>
              <a:rPr lang="it-IT" baseline="0" dirty="0" smtClean="0"/>
              <a:t> come aiuto nei report per le autorità (frodi)</a:t>
            </a:r>
          </a:p>
          <a:p>
            <a:endParaRPr lang="it-IT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ULTIMA SLIDE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66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smtClean="0">
                <a:latin typeface="Helvetica" pitchFamily="1" charset="0"/>
                <a:sym typeface="Helvetica" pitchFamily="1" charset="0"/>
              </a:rPr>
              <a:t> Con il termine </a:t>
            </a:r>
            <a:r>
              <a:rPr lang="it-IT" sz="1200" b="1" smtClean="0">
                <a:latin typeface="Helvetica" pitchFamily="1" charset="0"/>
                <a:sym typeface="Helvetica" pitchFamily="1" charset="0"/>
              </a:rPr>
              <a:t>“farmaceutica convenzionata</a:t>
            </a:r>
            <a:r>
              <a:rPr lang="it-IT" sz="1200" smtClean="0">
                <a:latin typeface="Helvetica" pitchFamily="1" charset="0"/>
                <a:sym typeface="Helvetica" pitchFamily="1" charset="0"/>
              </a:rPr>
              <a:t>” si intende l’erogazione di medicinali a carico del Servizio Sanitario Nazionale da parte delle farmacie aperte al pubblico.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85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79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500 milioni di record</a:t>
            </a:r>
            <a:r>
              <a:rPr lang="it-IT" baseline="0" dirty="0" smtClean="0"/>
              <a:t> complessivi (fatti e dimensioni)</a:t>
            </a:r>
          </a:p>
          <a:p>
            <a:r>
              <a:rPr lang="it-IT" baseline="0" dirty="0" smtClean="0"/>
              <a:t>350 milioni record fatti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73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Customizzazione del </a:t>
            </a:r>
            <a:r>
              <a:rPr lang="it-IT" dirty="0" err="1" smtClean="0"/>
              <a:t>template</a:t>
            </a:r>
            <a:r>
              <a:rPr lang="it-IT" dirty="0" smtClean="0"/>
              <a:t> di </a:t>
            </a:r>
            <a:r>
              <a:rPr lang="it-IT" dirty="0" err="1" smtClean="0"/>
              <a:t>pentaho</a:t>
            </a:r>
            <a:endParaRPr lang="it-IT" dirty="0" smtClean="0"/>
          </a:p>
          <a:p>
            <a:r>
              <a:rPr lang="it-IT" dirty="0" smtClean="0"/>
              <a:t>Corsi di formazione</a:t>
            </a:r>
            <a:r>
              <a:rPr lang="it-IT" baseline="0" dirty="0" smtClean="0"/>
              <a:t> utenti e manuale utente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06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Decreto appropriatezza 156 e 480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3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1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43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Limite che avevano prima dell’avvento del </a:t>
            </a:r>
            <a:r>
              <a:rPr lang="it-IT" dirty="0" err="1" smtClean="0"/>
              <a:t>dwh</a:t>
            </a:r>
            <a:r>
              <a:rPr lang="it-IT" dirty="0" smtClean="0"/>
              <a:t>.</a:t>
            </a:r>
          </a:p>
          <a:p>
            <a:r>
              <a:rPr lang="it-IT" dirty="0" smtClean="0"/>
              <a:t>I loro sistemi solo ricette della</a:t>
            </a:r>
            <a:r>
              <a:rPr lang="it-IT" baseline="0" dirty="0" smtClean="0"/>
              <a:t> loro ASL</a:t>
            </a:r>
            <a:endParaRPr lang="it-IT" dirty="0" smtClean="0"/>
          </a:p>
          <a:p>
            <a:r>
              <a:rPr lang="it-IT" sz="1200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Riduzione agendo sulle opportune leve. (modalità di prescrizione e tipologia dei farmaci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branded</a:t>
            </a:r>
            <a:r>
              <a:rPr lang="it-IT" baseline="0" dirty="0" smtClean="0"/>
              <a:t> o generici)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350E-5579-4A45-A3ED-FFBABD53CFC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66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30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81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94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29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39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83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08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1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47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D2C6-4BD6-4D89-B065-BDF47693878A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51FE1-3AA4-4F10-8C7D-C2548BE09A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0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980728"/>
            <a:ext cx="4932040" cy="936104"/>
          </a:xfrm>
        </p:spPr>
        <p:txBody>
          <a:bodyPr>
            <a:norm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La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Spending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Review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 nella PA: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Vertica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 e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Pentaho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 per il controllo della spesa farmaceutica convenzionata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Gotham Black" panose="02000603040000020004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5256584" cy="1752600"/>
          </a:xfrm>
        </p:spPr>
        <p:txBody>
          <a:bodyPr>
            <a:normAutofit/>
          </a:bodyPr>
          <a:lstStyle/>
          <a:p>
            <a:pPr algn="l"/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Fabio Raimondi</a:t>
            </a:r>
          </a:p>
          <a:p>
            <a:pPr algn="l"/>
            <a:endParaRPr lang="it-IT" sz="1400" dirty="0" smtClean="0">
              <a:solidFill>
                <a:schemeClr val="tx2">
                  <a:lumMod val="50000"/>
                </a:schemeClr>
              </a:solidFill>
              <a:latin typeface="Gotham Light" panose="02000603030000020004" pitchFamily="2" charset="0"/>
            </a:endParaRPr>
          </a:p>
          <a:p>
            <a:pPr algn="l"/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Project Manager</a:t>
            </a:r>
          </a:p>
          <a:p>
            <a:pPr algn="l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Tecnologie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Digitali ed Applicative </a:t>
            </a:r>
          </a:p>
          <a:p>
            <a:pPr algn="l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Business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Analytics e Big Data</a:t>
            </a:r>
          </a:p>
          <a:p>
            <a:pPr algn="l"/>
            <a:endParaRPr lang="it-IT" sz="1400" dirty="0">
              <a:solidFill>
                <a:schemeClr val="tx2">
                  <a:lumMod val="50000"/>
                </a:schemeClr>
              </a:solidFill>
              <a:latin typeface="Gotham Light" panose="02000603030000020004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77" y="0"/>
            <a:ext cx="5970710" cy="60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7121"/>
            <a:ext cx="9144002" cy="8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83568" y="928595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La possibilità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di analizzare i flussi di spesa e di consumo dei farmaci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combinando tre prospettive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differenti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ha permesso alle Aziende Sanitarie di diminuire la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spesa totale e quella pro-capite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3568" y="24148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Gotham Bold" panose="02000803030000020004" pitchFamily="2" charset="0"/>
              </a:rPr>
              <a:t>Risultati ottenuti</a:t>
            </a:r>
            <a:endParaRPr lang="it-IT" sz="2800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7244" y="241484"/>
            <a:ext cx="9144000" cy="404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Risultati ottenuti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87802"/>
            <a:ext cx="1085521" cy="129614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80" y="4243414"/>
            <a:ext cx="1184920" cy="118492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28" y="2150884"/>
            <a:ext cx="1611640" cy="1092894"/>
          </a:xfrm>
          <a:prstGeom prst="rect">
            <a:avLst/>
          </a:prstGeom>
        </p:spPr>
      </p:pic>
      <p:sp>
        <p:nvSpPr>
          <p:cNvPr id="20" name="Triangolo isoscele 19"/>
          <p:cNvSpPr/>
          <p:nvPr/>
        </p:nvSpPr>
        <p:spPr>
          <a:xfrm>
            <a:off x="3026528" y="3617897"/>
            <a:ext cx="3024336" cy="1807581"/>
          </a:xfrm>
          <a:prstGeom prst="triangle">
            <a:avLst>
              <a:gd name="adj" fmla="val 49685"/>
            </a:avLst>
          </a:prstGeom>
          <a:solidFill>
            <a:schemeClr val="bg1"/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34959" y="3243778"/>
            <a:ext cx="2561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Assistiti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37827" y="5425479"/>
            <a:ext cx="2561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Medici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863551" y="5425478"/>
            <a:ext cx="2561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Farmacie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43" y="4157001"/>
            <a:ext cx="1291208" cy="12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683568" y="33265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Gotham Bold" panose="02000803030000020004" pitchFamily="2" charset="0"/>
              </a:rPr>
              <a:t>Risultati ottenuti</a:t>
            </a:r>
            <a:endParaRPr lang="it-IT" sz="2800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83568" y="24148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Gotham Bold" panose="02000803030000020004" pitchFamily="2" charset="0"/>
              </a:rPr>
              <a:t>Risultati ottenuti</a:t>
            </a:r>
            <a:endParaRPr lang="it-IT" sz="2800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16347"/>
            <a:ext cx="9144000" cy="404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Risultati ottenuti: riduzione della spesa pro-capite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129047"/>
              </p:ext>
            </p:extLst>
          </p:nvPr>
        </p:nvGraphicFramePr>
        <p:xfrm>
          <a:off x="2421955" y="5387924"/>
          <a:ext cx="4300085" cy="4795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08202"/>
                <a:gridCol w="1464274"/>
                <a:gridCol w="1327609"/>
              </a:tblGrid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Gotham Bold" panose="02000803030000020004" pitchFamily="2" charset="0"/>
                        </a:rPr>
                        <a:t>2014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Gotham Bold" panose="0200080303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Gotham Bold" panose="02000803030000020004" pitchFamily="2" charset="0"/>
                        </a:rPr>
                        <a:t>2015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Gotham Bold" panose="0200080303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Gotham Bold" panose="02000803030000020004" pitchFamily="2" charset="0"/>
                        </a:rPr>
                        <a:t>2016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Gotham Bold" panose="0200080303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  <a:latin typeface="Gotham Light" panose="02000603030000020004" pitchFamily="2" charset="0"/>
                        </a:rPr>
                        <a:t>€ </a:t>
                      </a:r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otham Light" panose="02000603030000020004" pitchFamily="2" charset="0"/>
                        </a:rPr>
                        <a:t>162,0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Gotham Light" panose="0200060303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  <a:latin typeface="Gotham Light" panose="02000603030000020004" pitchFamily="2" charset="0"/>
                        </a:rPr>
                        <a:t>€ </a:t>
                      </a:r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otham Light" panose="02000603030000020004" pitchFamily="2" charset="0"/>
                        </a:rPr>
                        <a:t>159,8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Gotham Light" panose="0200060303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  <a:latin typeface="Gotham Light" panose="02000603030000020004" pitchFamily="2" charset="0"/>
                        </a:rPr>
                        <a:t>€ </a:t>
                      </a:r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otham Light" panose="02000603030000020004" pitchFamily="2" charset="0"/>
                        </a:rPr>
                        <a:t>154,8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Gotham Light" panose="0200060303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727439"/>
              </p:ext>
            </p:extLst>
          </p:nvPr>
        </p:nvGraphicFramePr>
        <p:xfrm>
          <a:off x="647562" y="932593"/>
          <a:ext cx="7848872" cy="429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1"/>
          <p:cNvSpPr txBox="1"/>
          <p:nvPr/>
        </p:nvSpPr>
        <p:spPr>
          <a:xfrm>
            <a:off x="2948378" y="5045450"/>
            <a:ext cx="3247237" cy="3169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Spesa Pro-capite Regione Lazio</a:t>
            </a:r>
            <a:endParaRPr lang="it-IT" sz="1100" dirty="0">
              <a:solidFill>
                <a:schemeClr val="tx2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3" name="Triangolo isoscele 2"/>
          <p:cNvSpPr/>
          <p:nvPr/>
        </p:nvSpPr>
        <p:spPr>
          <a:xfrm rot="7351098">
            <a:off x="7955542" y="4546612"/>
            <a:ext cx="259574" cy="31116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0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83568" y="24148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Gotham Bold" panose="02000803030000020004" pitchFamily="2" charset="0"/>
              </a:rPr>
              <a:t>Risultati ottenuti</a:t>
            </a:r>
            <a:endParaRPr lang="it-IT" sz="2800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16347"/>
            <a:ext cx="9144000" cy="404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Risultati ottenuti: riduzione della spesa netta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-1276539" y="1376546"/>
            <a:ext cx="13143105" cy="401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 </a:t>
            </a:r>
            <a:endParaRPr lang="it-IT" dirty="0"/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442974"/>
              </p:ext>
            </p:extLst>
          </p:nvPr>
        </p:nvGraphicFramePr>
        <p:xfrm>
          <a:off x="899592" y="764704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llaDiTesto 1"/>
          <p:cNvSpPr txBox="1"/>
          <p:nvPr/>
        </p:nvSpPr>
        <p:spPr>
          <a:xfrm>
            <a:off x="6660232" y="1772816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rgbClr val="FFFF00"/>
                </a:solidFill>
                <a:latin typeface="Gotham Black" panose="02000603040000020004" pitchFamily="2" charset="0"/>
              </a:rPr>
              <a:t>-</a:t>
            </a:r>
            <a:r>
              <a:rPr lang="it-IT" sz="1400" b="1" dirty="0" smtClean="0">
                <a:solidFill>
                  <a:srgbClr val="FFFF00"/>
                </a:solidFill>
                <a:latin typeface="Gotham Black" panose="02000603040000020004" pitchFamily="2" charset="0"/>
              </a:rPr>
              <a:t>3,20%</a:t>
            </a:r>
            <a:endParaRPr lang="it-IT" sz="1400" b="1" dirty="0">
              <a:solidFill>
                <a:srgbClr val="FFFF00"/>
              </a:solidFill>
              <a:latin typeface="Gotham Black" panose="02000603040000020004" pitchFamily="2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22596"/>
              </p:ext>
            </p:extLst>
          </p:nvPr>
        </p:nvGraphicFramePr>
        <p:xfrm>
          <a:off x="1619672" y="5411657"/>
          <a:ext cx="6552727" cy="297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0205"/>
                <a:gridCol w="2583090"/>
                <a:gridCol w="2249432"/>
              </a:tblGrid>
              <a:tr h="297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otham Bold" panose="02000803030000020004" pitchFamily="2" charset="0"/>
                        </a:rPr>
                        <a:t>946 Milioni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otham Bold" panose="0200080303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otham Bold" panose="02000803030000020004" pitchFamily="2" charset="0"/>
                        </a:rPr>
                        <a:t>   933 </a:t>
                      </a:r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otham Bold" panose="02000803030000020004" pitchFamily="2" charset="0"/>
                        </a:rPr>
                        <a:t>Milioni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otham Bold" panose="0200080303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otham Bold" panose="02000803030000020004" pitchFamily="2" charset="0"/>
                        </a:rPr>
                        <a:t>903 </a:t>
                      </a:r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otham Bold" panose="02000803030000020004" pitchFamily="2" charset="0"/>
                        </a:rPr>
                        <a:t>Milioni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otham Bold" panose="0200080303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CasellaDiTesto 1"/>
          <p:cNvSpPr txBox="1"/>
          <p:nvPr/>
        </p:nvSpPr>
        <p:spPr>
          <a:xfrm>
            <a:off x="683568" y="5373216"/>
            <a:ext cx="831534" cy="2976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Totale</a:t>
            </a:r>
          </a:p>
        </p:txBody>
      </p:sp>
    </p:spTree>
    <p:extLst>
      <p:ext uri="{BB962C8B-B14F-4D97-AF65-F5344CB8AC3E}">
        <p14:creationId xmlns:p14="http://schemas.microsoft.com/office/powerpoint/2010/main" val="1964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908720"/>
            <a:ext cx="8229600" cy="45382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1800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Delle </a:t>
            </a: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Commissioni di appropriatezza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prescrittiva delle Aziende Sanitarie nelle controversie con i propri medici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it-IT" sz="1800" dirty="0" smtClean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Del </a:t>
            </a: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Management 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Regionale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 nella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definizione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delle politiche farmaceutiche e degli obbiettivi inseriti nei decreti di appropriatezza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prescrittiva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it-IT" sz="1800" dirty="0" smtClean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Delle </a:t>
            </a: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Unità di Crisi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nella gestione delle emergenze (ad esempio la Protezione Civile nel terremoto dell’Italia centrale del 2016)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it-IT" sz="1800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Del Management regionale ed aziendale nella definizione di nuove politiche relative alla gestione della </a:t>
            </a: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Mobilità Sanitaria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Intra-regionale</a:t>
            </a:r>
            <a:endParaRPr lang="it-IT" sz="1800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60648"/>
            <a:ext cx="9144000" cy="404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Risultati ottenuti: vantaggi per gli utenti</a:t>
            </a:r>
          </a:p>
        </p:txBody>
      </p:sp>
    </p:spTree>
    <p:extLst>
      <p:ext uri="{BB962C8B-B14F-4D97-AF65-F5344CB8AC3E}">
        <p14:creationId xmlns:p14="http://schemas.microsoft.com/office/powerpoint/2010/main" val="32224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8" y="674172"/>
            <a:ext cx="8229600" cy="73860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Delle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Aziende Sanitarie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nella 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Farmaco vigilanza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e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nelle indagini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richieste dalle autorità competenti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45" y="1563600"/>
            <a:ext cx="6381705" cy="39197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557249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Geo-localizzazione delle Farmacie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88640"/>
            <a:ext cx="9144000" cy="404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solidFill>
                  <a:srgbClr val="0070C0"/>
                </a:solidFill>
                <a:latin typeface="Gotham Bold" panose="02000803030000020004" pitchFamily="2" charset="0"/>
              </a:rPr>
              <a:t>Risultati ottenuti: vantaggi per gli utenti</a:t>
            </a:r>
          </a:p>
        </p:txBody>
      </p:sp>
    </p:spTree>
    <p:extLst>
      <p:ext uri="{BB962C8B-B14F-4D97-AF65-F5344CB8AC3E}">
        <p14:creationId xmlns:p14="http://schemas.microsoft.com/office/powerpoint/2010/main" val="42590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39552" y="764704"/>
            <a:ext cx="81472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Completamento dell’analisi sulla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spesa farmaceutica: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Distribuzione </a:t>
            </a:r>
            <a:r>
              <a:rPr lang="it-IT" i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Diretta</a:t>
            </a:r>
          </a:p>
          <a:p>
            <a:pPr lvl="1" algn="just"/>
            <a:endParaRPr lang="it-IT" i="1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Spesa Ospedaliera</a:t>
            </a:r>
          </a:p>
          <a:p>
            <a:pPr lvl="1" algn="just"/>
            <a:endParaRPr lang="it-IT" i="1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Mobilità Interregionale e </a:t>
            </a:r>
            <a:r>
              <a:rPr lang="it-IT" i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Internazionale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i="1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Integrazione del sistema con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nuove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funzionalità: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algn="just"/>
            <a:endParaRPr lang="it-IT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V</a:t>
            </a:r>
            <a:r>
              <a:rPr lang="it-IT" i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isualizzazione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delle ricette </a:t>
            </a:r>
            <a:r>
              <a:rPr lang="it-IT" i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cartacee scansionate</a:t>
            </a:r>
          </a:p>
          <a:p>
            <a:pPr lvl="1" algn="just"/>
            <a:endParaRPr lang="it-IT" i="1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Report di andamento automatizzati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per i </a:t>
            </a:r>
            <a:r>
              <a:rPr lang="it-IT" i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Medici</a:t>
            </a:r>
            <a:endParaRPr lang="it-IT" i="1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i="1" dirty="0" smtClean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Creazione di modelli di analisi on-demand</a:t>
            </a:r>
            <a:endParaRPr lang="it-IT" i="1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lvl="1" algn="just"/>
            <a:endParaRPr lang="it-IT" i="1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404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Prossimi passi</a:t>
            </a:r>
            <a:endParaRPr lang="it-IT" altLang="it-IT" sz="2400" b="1" dirty="0">
              <a:solidFill>
                <a:srgbClr val="0070C0"/>
              </a:solidFill>
              <a:latin typeface="Gotham Bold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98375" y="764704"/>
            <a:ext cx="81472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Gotham Book" panose="0200060304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Collegamento con </a:t>
            </a:r>
            <a:r>
              <a:rPr lang="it-IT" b="1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nuovi </a:t>
            </a:r>
            <a:r>
              <a:rPr lang="it-IT" b="1" dirty="0">
                <a:solidFill>
                  <a:srgbClr val="002060"/>
                </a:solidFill>
                <a:latin typeface="Gotham Book" panose="02000603040000020004" pitchFamily="2" charset="0"/>
              </a:rPr>
              <a:t>domini sanitari </a:t>
            </a:r>
            <a:r>
              <a:rPr lang="it-IT" dirty="0">
                <a:solidFill>
                  <a:srgbClr val="002060"/>
                </a:solidFill>
                <a:latin typeface="Gotham Book" panose="02000603040000020004" pitchFamily="2" charset="0"/>
              </a:rPr>
              <a:t>per estendere l’attuale sistema verso un </a:t>
            </a:r>
            <a:r>
              <a:rPr lang="it-IT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DWH dei «</a:t>
            </a:r>
            <a:r>
              <a:rPr lang="it-IT" u="sng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dati </a:t>
            </a:r>
            <a:r>
              <a:rPr lang="it-IT" u="sng" dirty="0">
                <a:solidFill>
                  <a:srgbClr val="002060"/>
                </a:solidFill>
                <a:latin typeface="Gotham Book" panose="02000603040000020004" pitchFamily="2" charset="0"/>
              </a:rPr>
              <a:t>sanitari del Lazio</a:t>
            </a:r>
            <a:r>
              <a:rPr lang="it-IT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002060"/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Ricette Specialistiche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i="1" dirty="0" smtClean="0">
              <a:solidFill>
                <a:srgbClr val="002060"/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Prenotazioni effettuate attraverso la piattaforma RECUP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i="1" dirty="0" smtClean="0">
              <a:solidFill>
                <a:srgbClr val="002060"/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Integrazione con il Fascicolo Sanitario elettronico</a:t>
            </a:r>
          </a:p>
          <a:p>
            <a:pPr lvl="1" algn="just"/>
            <a:endParaRPr lang="it-IT" i="1" dirty="0" smtClean="0">
              <a:solidFill>
                <a:srgbClr val="002060"/>
              </a:solidFill>
              <a:latin typeface="Gotham Book" panose="02000603040000020004" pitchFamily="2" charset="0"/>
            </a:endParaRPr>
          </a:p>
          <a:p>
            <a:pPr lvl="1" algn="just"/>
            <a:endParaRPr lang="it-IT" i="1" dirty="0">
              <a:solidFill>
                <a:srgbClr val="002060"/>
              </a:solidFill>
              <a:latin typeface="Gotham Book" panose="0200060304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Nuovi elementi </a:t>
            </a:r>
            <a:r>
              <a:rPr lang="it-IT" b="1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architetturali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«Data Lake» </a:t>
            </a:r>
            <a:r>
              <a:rPr lang="it-IT" i="1" dirty="0">
                <a:solidFill>
                  <a:srgbClr val="002060"/>
                </a:solidFill>
                <a:latin typeface="Gotham Book" panose="02000603040000020004" pitchFamily="2" charset="0"/>
              </a:rPr>
              <a:t>dei dati sanitari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i="1" dirty="0">
              <a:solidFill>
                <a:srgbClr val="002060"/>
              </a:solidFill>
              <a:latin typeface="Gotham Book" panose="02000603040000020004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002060"/>
                </a:solidFill>
                <a:latin typeface="Gotham Book" panose="02000603040000020004" pitchFamily="2" charset="0"/>
              </a:rPr>
              <a:t>Nuove correlazioni tra dati (</a:t>
            </a:r>
            <a:r>
              <a:rPr lang="it-IT" i="1" dirty="0" smtClean="0">
                <a:solidFill>
                  <a:srgbClr val="002060"/>
                </a:solidFill>
                <a:latin typeface="Gotham Book" panose="02000603040000020004" pitchFamily="2" charset="0"/>
              </a:rPr>
              <a:t>database a grafo</a:t>
            </a:r>
            <a:r>
              <a:rPr lang="it-IT" i="1" dirty="0">
                <a:solidFill>
                  <a:srgbClr val="002060"/>
                </a:solidFill>
                <a:latin typeface="Gotham Book" panose="02000603040000020004" pitchFamily="2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latin typeface="Gotham Book" panose="02000603040000020004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404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Evoluzioni future</a:t>
            </a:r>
            <a:endParaRPr lang="it-IT" altLang="it-IT" sz="2400" b="1" dirty="0">
              <a:solidFill>
                <a:srgbClr val="0070C0"/>
              </a:solidFill>
              <a:latin typeface="Gotham Bold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980728"/>
            <a:ext cx="4932040" cy="936104"/>
          </a:xfrm>
        </p:spPr>
        <p:txBody>
          <a:bodyPr>
            <a:norm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La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Spending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Review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 nella PA: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Vertica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 e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Pentaho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lack" panose="02000603040000020004" pitchFamily="2" charset="0"/>
              </a:rPr>
              <a:t> per il controllo della spesa farmaceutica convenzionata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Gotham Black" panose="02000603040000020004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5256584" cy="1752600"/>
          </a:xfrm>
        </p:spPr>
        <p:txBody>
          <a:bodyPr>
            <a:normAutofit/>
          </a:bodyPr>
          <a:lstStyle/>
          <a:p>
            <a:pPr algn="l"/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Fabio Raimondi</a:t>
            </a:r>
          </a:p>
          <a:p>
            <a:pPr algn="l"/>
            <a:endParaRPr lang="it-IT" sz="1400" dirty="0" smtClean="0">
              <a:solidFill>
                <a:schemeClr val="tx2">
                  <a:lumMod val="50000"/>
                </a:schemeClr>
              </a:solidFill>
              <a:latin typeface="Gotham Light" panose="02000603030000020004" pitchFamily="2" charset="0"/>
            </a:endParaRPr>
          </a:p>
          <a:p>
            <a:pPr algn="l"/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Project Manager</a:t>
            </a:r>
          </a:p>
          <a:p>
            <a:pPr algn="l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Tecnologie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Digitali ed Applicative </a:t>
            </a:r>
          </a:p>
          <a:p>
            <a:pPr algn="l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Business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Gotham Light" panose="02000603030000020004" pitchFamily="2" charset="0"/>
              </a:rPr>
              <a:t>Analytics e Big Data</a:t>
            </a:r>
          </a:p>
          <a:p>
            <a:pPr algn="l"/>
            <a:endParaRPr lang="it-IT" sz="1400" dirty="0">
              <a:solidFill>
                <a:schemeClr val="tx2">
                  <a:lumMod val="50000"/>
                </a:schemeClr>
              </a:solidFill>
              <a:latin typeface="Gotham Light" panose="02000603030000020004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77" y="0"/>
            <a:ext cx="5970710" cy="60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7121"/>
            <a:ext cx="9144002" cy="8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9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836712"/>
            <a:ext cx="8229600" cy="49685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Nel 2006 la Regione Lazio presentò un progetto per la realizzazione del nuovo</a:t>
            </a: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 </a:t>
            </a:r>
            <a:r>
              <a:rPr lang="it-IT" sz="1800" b="1" u="sng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Sistema </a:t>
            </a:r>
            <a:r>
              <a:rPr lang="it-IT" sz="1800" b="1" u="sng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Informativo Regionale per il controllo e monitoraggio della spesa f</a:t>
            </a:r>
            <a:r>
              <a:rPr lang="it-IT" sz="1800" b="1" u="sng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armaceutica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, che prevedeva: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800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1800" b="1" dirty="0" smtClean="0">
                <a:solidFill>
                  <a:srgbClr val="0070C0"/>
                </a:solidFill>
                <a:latin typeface="Gotham Book" panose="02000603040000020004" pitchFamily="2" charset="0"/>
              </a:rPr>
              <a:t>Servizi di logistica e data entry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it-IT" sz="1800" b="1" dirty="0" smtClean="0">
              <a:solidFill>
                <a:srgbClr val="0070C0"/>
              </a:solidFill>
              <a:latin typeface="Gotham Book" panose="02000603040000020004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1800" b="1" dirty="0" smtClean="0">
                <a:solidFill>
                  <a:srgbClr val="0070C0"/>
                </a:solidFill>
                <a:latin typeface="Gotham Book" panose="02000603040000020004" pitchFamily="2" charset="0"/>
              </a:rPr>
              <a:t>Acquisto hardware, sviluppo software e conservazione sostitutiva delle ricette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it-IT" sz="1800" b="1" dirty="0" smtClean="0">
              <a:solidFill>
                <a:srgbClr val="0070C0"/>
              </a:solidFill>
              <a:latin typeface="Gotham Book" panose="02000603040000020004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1800" b="1" dirty="0" smtClean="0">
                <a:solidFill>
                  <a:srgbClr val="0070C0"/>
                </a:solidFill>
                <a:latin typeface="Gotham Book" panose="02000603040000020004" pitchFamily="2" charset="0"/>
              </a:rPr>
              <a:t>Data </a:t>
            </a:r>
            <a:r>
              <a:rPr lang="it-IT" sz="1800" b="1" dirty="0" err="1" smtClean="0">
                <a:solidFill>
                  <a:srgbClr val="0070C0"/>
                </a:solidFill>
                <a:latin typeface="Gotham Book" panose="02000603040000020004" pitchFamily="2" charset="0"/>
              </a:rPr>
              <a:t>warehouse</a:t>
            </a:r>
            <a:r>
              <a:rPr lang="it-IT" sz="1800" b="1" dirty="0" smtClean="0">
                <a:solidFill>
                  <a:srgbClr val="0070C0"/>
                </a:solidFill>
                <a:latin typeface="Gotham Book" panose="02000603040000020004" pitchFamily="2" charset="0"/>
              </a:rPr>
              <a:t> e Business Intelligence</a:t>
            </a:r>
            <a:endParaRPr lang="it-IT" sz="1800" b="1" dirty="0">
              <a:solidFill>
                <a:srgbClr val="0070C0"/>
              </a:solidFill>
              <a:latin typeface="Gotham Book" panose="02000603040000020004" pitchFamily="2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339"/>
            <a:ext cx="9144000" cy="40434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Il progetto S.I.R.FARMA</a:t>
            </a:r>
          </a:p>
        </p:txBody>
      </p:sp>
    </p:spTree>
    <p:extLst>
      <p:ext uri="{BB962C8B-B14F-4D97-AF65-F5344CB8AC3E}">
        <p14:creationId xmlns:p14="http://schemas.microsoft.com/office/powerpoint/2010/main" val="33244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8" y="836712"/>
            <a:ext cx="8229600" cy="15121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Dotare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il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Management Regionale e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quello delle Aziende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Sanitare,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di uno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 strumento UNICO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per il controllo e monitoraggio della spesa </a:t>
            </a:r>
            <a:r>
              <a:rPr lang="it-IT" sz="1800" b="1" u="sng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farmaceutica convenzionata</a:t>
            </a:r>
            <a:endParaRPr lang="it-IT" sz="1800" b="1" u="sng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18681" y="292586"/>
            <a:ext cx="5706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Gotham Bold" panose="02000803030000020004" pitchFamily="2" charset="0"/>
              </a:rPr>
              <a:t>Composizione della Spesa farmaceutica</a:t>
            </a:r>
            <a:endParaRPr lang="it-IT" sz="2000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339"/>
            <a:ext cx="9144000" cy="40434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Obiettivo principale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44" y="2636912"/>
            <a:ext cx="7576707" cy="27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5564" y="823651"/>
            <a:ext cx="8229600" cy="32853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b="1" u="sng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25,000</a:t>
            </a: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Medici (MMG, PLS  e Specialisti) distribuiti su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6 Aziende Sanitarie Locali nella provincia di Roma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4 Aziende Sanitarie Locali provinciali (Frosinone, Latina, Rieti e Viterbo)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8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Aziende Ospedaliere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b="1" u="sng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6,000,000</a:t>
            </a: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Assistiti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b="1" u="sng" dirty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1,500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  <a:latin typeface="Gotham Book" panose="02000603040000020004" pitchFamily="2" charset="0"/>
              </a:rPr>
              <a:t>Farmacie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t-IT" sz="1800" b="1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t-IT" sz="1800" b="1" dirty="0">
              <a:solidFill>
                <a:schemeClr val="tx2">
                  <a:lumMod val="50000"/>
                </a:schemeClr>
              </a:solidFill>
              <a:latin typeface="Gotham Book" panose="02000603040000020004" pitchFamily="2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1636" y="144339"/>
            <a:ext cx="9144000" cy="40434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«Produttori» del dato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025" y="3898895"/>
            <a:ext cx="1658282" cy="78071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71600" y="4800054"/>
            <a:ext cx="4576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200" dirty="0" smtClean="0">
                <a:solidFill>
                  <a:srgbClr val="00B0F0"/>
                </a:solidFill>
                <a:latin typeface="Gotham Bold" panose="02000803030000020004" pitchFamily="2" charset="0"/>
              </a:rPr>
              <a:t>5,5 Milioni di Ricette</a:t>
            </a:r>
          </a:p>
          <a:p>
            <a:pPr algn="r"/>
            <a:r>
              <a:rPr lang="it-IT" sz="3200" dirty="0">
                <a:solidFill>
                  <a:srgbClr val="00B0F0"/>
                </a:solidFill>
                <a:latin typeface="Gotham Bold" panose="02000803030000020004" pitchFamily="2" charset="0"/>
              </a:rPr>
              <a:t> </a:t>
            </a:r>
            <a:r>
              <a:rPr lang="it-IT" sz="3200" dirty="0" smtClean="0">
                <a:solidFill>
                  <a:srgbClr val="00B0F0"/>
                </a:solidFill>
                <a:latin typeface="Gotham Bold" panose="02000803030000020004" pitchFamily="2" charset="0"/>
              </a:rPr>
              <a:t> 11 Milioni di Fustelle</a:t>
            </a:r>
            <a:endParaRPr lang="it-IT" sz="3200" dirty="0">
              <a:solidFill>
                <a:srgbClr val="00B0F0"/>
              </a:solidFill>
              <a:latin typeface="Gotham Bold" panose="02000803030000020004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52120" y="4984720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00B0F0"/>
                </a:solidFill>
                <a:latin typeface="Gotham Bold" panose="02000803030000020004" pitchFamily="2" charset="0"/>
              </a:rPr>
              <a:t>/ MESE</a:t>
            </a:r>
            <a:endParaRPr lang="it-IT" sz="4000" dirty="0">
              <a:solidFill>
                <a:srgbClr val="00B0F0"/>
              </a:solidFill>
              <a:latin typeface="Gotham Bold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851920" y="5632353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F0"/>
                </a:solidFill>
                <a:latin typeface="Gotham Bold" panose="02000803030000020004" pitchFamily="2" charset="0"/>
              </a:rPr>
              <a:t>+ 200 Milioni di record / Anno</a:t>
            </a:r>
            <a:endParaRPr lang="it-IT" sz="2000" dirty="0">
              <a:solidFill>
                <a:srgbClr val="00B0F0"/>
              </a:solidFill>
              <a:latin typeface="Gotham Bold" panose="02000803030000020004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5630814"/>
            <a:ext cx="264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Gotham Bold" panose="02000803030000020004" pitchFamily="2" charset="0"/>
              </a:rPr>
              <a:t>Fatti e Dimensioni</a:t>
            </a:r>
            <a:endParaRPr lang="it-IT" sz="2000" dirty="0">
              <a:solidFill>
                <a:schemeClr val="tx2"/>
              </a:solidFill>
              <a:latin typeface="Gotham Bold" panose="02000803030000020004" pitchFamily="2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339"/>
            <a:ext cx="9144000" cy="40434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Flussi di alimentazione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706318"/>
            <a:ext cx="7140695" cy="49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11" y="702332"/>
            <a:ext cx="6785576" cy="46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0" y="5477162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Navigazioni libere del modello multidimensionale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339"/>
            <a:ext cx="9144000" cy="40434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Modalità di fruizione dei dati</a:t>
            </a:r>
          </a:p>
        </p:txBody>
      </p:sp>
    </p:spTree>
    <p:extLst>
      <p:ext uri="{BB962C8B-B14F-4D97-AF65-F5344CB8AC3E}">
        <p14:creationId xmlns:p14="http://schemas.microsoft.com/office/powerpoint/2010/main" val="3897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18681" y="444610"/>
            <a:ext cx="5706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Gotham Bold" panose="02000803030000020004" pitchFamily="2" charset="0"/>
              </a:rPr>
              <a:t>La fruizione dei dati è possibile </a:t>
            </a:r>
            <a:r>
              <a:rPr lang="it-IT" sz="2000" dirty="0" smtClean="0">
                <a:solidFill>
                  <a:schemeClr val="bg1"/>
                </a:solidFill>
                <a:latin typeface="Gotham Bold" panose="02000803030000020004" pitchFamily="2" charset="0"/>
              </a:rPr>
              <a:t>attraverso:</a:t>
            </a:r>
            <a:endParaRPr lang="it-IT" sz="2000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547716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Report predefiniti sviluppati con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Pentaho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 Report Designer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5" y="644665"/>
            <a:ext cx="7722668" cy="46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339"/>
            <a:ext cx="9144000" cy="40434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Modalità di fruizione dei dati</a:t>
            </a:r>
          </a:p>
        </p:txBody>
      </p:sp>
    </p:spTree>
    <p:extLst>
      <p:ext uri="{BB962C8B-B14F-4D97-AF65-F5344CB8AC3E}">
        <p14:creationId xmlns:p14="http://schemas.microsoft.com/office/powerpoint/2010/main" val="1596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18681" y="444610"/>
            <a:ext cx="5706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Gotham Bold" panose="02000803030000020004" pitchFamily="2" charset="0"/>
              </a:rPr>
              <a:t>La fruizione dei dati è possibile </a:t>
            </a:r>
            <a:r>
              <a:rPr lang="it-IT" sz="2000" dirty="0" smtClean="0">
                <a:solidFill>
                  <a:schemeClr val="bg1"/>
                </a:solidFill>
                <a:latin typeface="Gotham Bold" panose="02000803030000020004" pitchFamily="2" charset="0"/>
              </a:rPr>
              <a:t>attraverso:</a:t>
            </a:r>
            <a:endParaRPr lang="it-IT" sz="2000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55172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otham Bold" panose="02000803030000020004" pitchFamily="2" charset="0"/>
              </a:rPr>
              <a:t>Dashboard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18681" y="356548"/>
            <a:ext cx="5706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Gotham Bold" panose="02000803030000020004" pitchFamily="2" charset="0"/>
              </a:rPr>
              <a:t>La fruizione dei dati è possibile </a:t>
            </a:r>
            <a:r>
              <a:rPr lang="it-IT" sz="2000" dirty="0" smtClean="0">
                <a:solidFill>
                  <a:schemeClr val="bg1"/>
                </a:solidFill>
                <a:latin typeface="Gotham Bold" panose="02000803030000020004" pitchFamily="2" charset="0"/>
              </a:rPr>
              <a:t>attraverso:</a:t>
            </a:r>
            <a:endParaRPr lang="it-IT" sz="2000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339"/>
            <a:ext cx="9144000" cy="40434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Modalità di fruizione dei dati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2" y="692696"/>
            <a:ext cx="7684414" cy="46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7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0924"/>
            <a:ext cx="9144001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8381" y="660066"/>
            <a:ext cx="10977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44339"/>
            <a:ext cx="9144000" cy="404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 smtClean="0">
                <a:solidFill>
                  <a:srgbClr val="0070C0"/>
                </a:solidFill>
                <a:latin typeface="Gotham Bold" panose="02000803030000020004" pitchFamily="2" charset="0"/>
              </a:rPr>
              <a:t>Architettura del sistema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87" y="705784"/>
            <a:ext cx="7416824" cy="53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Presentazione_LAZIOcrea</Template>
  <TotalTime>1328</TotalTime>
  <Words>753</Words>
  <Application>Microsoft Office PowerPoint</Application>
  <PresentationFormat>Presentazione su schermo (4:3)</PresentationFormat>
  <Paragraphs>160</Paragraphs>
  <Slides>17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Gotham Black</vt:lpstr>
      <vt:lpstr>Gotham Bold</vt:lpstr>
      <vt:lpstr>Gotham Book</vt:lpstr>
      <vt:lpstr>Gotham Light</vt:lpstr>
      <vt:lpstr>Helvetica</vt:lpstr>
      <vt:lpstr>Wingdings</vt:lpstr>
      <vt:lpstr>Tema di Office</vt:lpstr>
      <vt:lpstr>La Spending Review nella PA: Vertica e Pentaho per il controllo della spesa farmaceutica convenzionata</vt:lpstr>
      <vt:lpstr>Il progetto S.I.R.FARMA</vt:lpstr>
      <vt:lpstr>Obiettivo principale</vt:lpstr>
      <vt:lpstr>«Produttori» del dato</vt:lpstr>
      <vt:lpstr>Flussi di alimentazione</vt:lpstr>
      <vt:lpstr>Modalità di fruizione dei dati</vt:lpstr>
      <vt:lpstr>Modalità di fruizione dei dati</vt:lpstr>
      <vt:lpstr>Modalità di fruizione dei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Spending Review nella PA: Vertica e Pentaho per il controllo della spesa farmaceutica convenzionata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DATAWAREHOUSE PER IL CONTROLLO E MONITORAGGIO DELLA SPESA FARMACEUTICA CONVENZIONATA</dc:title>
  <dc:creator>Fabio Raimondi</dc:creator>
  <cp:lastModifiedBy>Fabio Raimondi</cp:lastModifiedBy>
  <cp:revision>189</cp:revision>
  <dcterms:created xsi:type="dcterms:W3CDTF">2016-09-22T10:37:55Z</dcterms:created>
  <dcterms:modified xsi:type="dcterms:W3CDTF">2017-05-09T10:55:37Z</dcterms:modified>
</cp:coreProperties>
</file>